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52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0515600" y="731520"/>
            <a:ext cx="164592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972800" y="1371600"/>
            <a:ext cx="1097280" cy="36576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457200"/>
            <a:ext cx="2743200" cy="50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515600" y="731520"/>
            <a:ext cx="38100" cy="50292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5029200"/>
            <a:ext cx="3657600" cy="1905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520440" y="420624"/>
            <a:ext cx="127000" cy="1270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0698480" y="8229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0835640" y="8229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0972800" y="8229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109959" y="8229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1247119" y="8229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0698480" y="96012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0835640" y="96012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0972800" y="96012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1109959" y="96012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1247119" y="96012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10698480" y="109728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10835640" y="109728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10972800" y="109728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1109959" y="109728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1247119" y="109728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0698480" y="123444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10835640" y="123444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10972800" y="123444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11109959" y="123444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11247119" y="123444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10698480" y="137160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10835640" y="137160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10972800" y="137160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11109959" y="137160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11247119" y="137160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274320" y="5943600"/>
            <a:ext cx="25400" cy="254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384048" y="5943600"/>
            <a:ext cx="25400" cy="254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493776" y="5943600"/>
            <a:ext cx="25400" cy="254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274320" y="6053328"/>
            <a:ext cx="25400" cy="254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384048" y="6053328"/>
            <a:ext cx="25400" cy="254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493776" y="6053328"/>
            <a:ext cx="25400" cy="254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274320" y="6163056"/>
            <a:ext cx="25400" cy="254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384048" y="6163056"/>
            <a:ext cx="25400" cy="254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493776" y="6163056"/>
            <a:ext cx="25400" cy="254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ounded Rectangle 41"/>
          <p:cNvSpPr/>
          <p:nvPr/>
        </p:nvSpPr>
        <p:spPr>
          <a:xfrm>
            <a:off x="731520" y="1097280"/>
            <a:ext cx="1828800" cy="274320"/>
          </a:xfrm>
          <a:prstGeom prst="roundRect">
            <a:avLst/>
          </a:prstGeom>
          <a:noFill/>
          <a:ln w="12700">
            <a:solidFill>
              <a:srgbClr val="E400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31520" y="1115568"/>
            <a:ext cx="1828800" cy="256032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8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31520" y="1828800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00B4D8"/>
                </a:solidFill>
                <a:latin typeface="Calibri"/>
              </a:rPr>
              <a:t>TRENDS ON INFLUENCE</a:t>
            </a:r>
          </a:p>
          <a:p>
            <a:pPr algn="l"/>
            <a:r>
              <a:rPr sz="1400" b="0">
                <a:solidFill>
                  <a:srgbClr val="404070"/>
                </a:solidFill>
                <a:latin typeface="Calibri"/>
              </a:rPr>
              <a:t>  │  </a:t>
            </a:r>
          </a:p>
          <a:p>
            <a:pPr algn="l"/>
            <a:r>
              <a:rPr sz="1400" b="1">
                <a:solidFill>
                  <a:srgbClr val="E4002B"/>
                </a:solidFill>
                <a:latin typeface="Calibri"/>
              </a:rPr>
              <a:t>LATAM AIRLINES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31520" y="2651760"/>
            <a:ext cx="9144000" cy="13716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600" b="1">
                <a:solidFill>
                  <a:srgbClr val="FFFFFF"/>
                </a:solidFill>
                <a:latin typeface="Calibri"/>
              </a:rPr>
              <a:t>Propuesta Estrategica — Gestion de Influencer Marketing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31520" y="4114800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0">
                <a:solidFill>
                  <a:srgbClr val="CCCCDD"/>
                </a:solidFill>
                <a:latin typeface="Calibri"/>
              </a:rPr>
              <a:t>LATAM Airlines Group | 2026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31520" y="4663440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00B4D8"/>
                </a:solidFill>
                <a:latin typeface="Calibri"/>
              </a:rPr>
              <a:t>Trends On Influence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31520" y="5303520"/>
            <a:ext cx="45720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303520" y="5303520"/>
            <a:ext cx="1828800" cy="25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7132320" y="5303520"/>
            <a:ext cx="914400" cy="254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731520" y="5577840"/>
            <a:ext cx="7315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8888AA"/>
                </a:solidFill>
                <a:latin typeface="Calibri"/>
              </a:rPr>
              <a:t>Preparado para: Sra. Maria Isabel Campos Cereceda, Strategic Sourcing Management</a:t>
            </a:r>
          </a:p>
        </p:txBody>
      </p:sp>
      <p:sp>
        <p:nvSpPr>
          <p:cNvPr id="52" name="Rectangle 51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LA EMPRESA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>Trends On Influence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1508760"/>
            <a:ext cx="7315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00B4D8"/>
                </a:solidFill>
                <a:latin typeface="Calibri"/>
              </a:rPr>
              <a:t>Influencer Marketing Potenciado por Tecnologia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2011680"/>
            <a:ext cx="3383280" cy="10972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31520" y="2011680"/>
            <a:ext cx="3383280" cy="381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05840" y="2194560"/>
            <a:ext cx="283464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Fundada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05840" y="2514600"/>
            <a:ext cx="2834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Brasil | +4 anos de operacion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434840" y="2011680"/>
            <a:ext cx="3383280" cy="10972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34840" y="2011680"/>
            <a:ext cx="3383280" cy="381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09160" y="2194560"/>
            <a:ext cx="283464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00B4D8"/>
                </a:solidFill>
                <a:latin typeface="Calibri"/>
              </a:rPr>
              <a:t>Mercados activos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09160" y="2514600"/>
            <a:ext cx="2834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Brasil, Chile, Colombia, Peru, Argentina, Mexico, USA, UE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138160" y="2011680"/>
            <a:ext cx="3383280" cy="10972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138160" y="2011680"/>
            <a:ext cx="3383280" cy="381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412480" y="2194560"/>
            <a:ext cx="283464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FFB800"/>
                </a:solidFill>
                <a:latin typeface="Calibri"/>
              </a:rPr>
              <a:t>Posicionamiento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12480" y="2514600"/>
            <a:ext cx="2834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Empresa de tecnologia, no agencia tradicional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" y="3383280"/>
            <a:ext cx="2743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PILARES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31520" y="3703320"/>
            <a:ext cx="246888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14400" y="3749039"/>
            <a:ext cx="2103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Trend Hunting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520439" y="3703320"/>
            <a:ext cx="246888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3703319" y="3749039"/>
            <a:ext cx="2103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Intelligence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309359" y="3703320"/>
            <a:ext cx="246888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92239" y="3749039"/>
            <a:ext cx="2103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Management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9098280" y="3703320"/>
            <a:ext cx="246888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9281160" y="3749039"/>
            <a:ext cx="2103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1520" y="4572000"/>
            <a:ext cx="2743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00B4D8"/>
                </a:solidFill>
                <a:latin typeface="Calibri"/>
              </a:rPr>
              <a:t>SERVICIOS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31520" y="4892040"/>
            <a:ext cx="246888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731520" y="4892040"/>
            <a:ext cx="2468880" cy="25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914400" y="4937760"/>
            <a:ext cx="2103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Branding &amp; Awareness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3520439" y="4892040"/>
            <a:ext cx="246888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3520439" y="4892040"/>
            <a:ext cx="2468880" cy="25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3703319" y="4937760"/>
            <a:ext cx="2103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Performance &amp; Conversion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6309359" y="4892040"/>
            <a:ext cx="246888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6309359" y="4892040"/>
            <a:ext cx="2468880" cy="25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492239" y="4937760"/>
            <a:ext cx="2103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UGC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9098280" y="4892040"/>
            <a:ext cx="246888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9098280" y="4892040"/>
            <a:ext cx="2468880" cy="25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9281160" y="4937760"/>
            <a:ext cx="2103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Events &amp; Experiences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PORTAFOLIO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>Experiencia Comprobada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68096" y="1865376"/>
            <a:ext cx="3383280" cy="329184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731520" y="1828800"/>
            <a:ext cx="3383280" cy="329184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31520" y="1828800"/>
            <a:ext cx="3383280" cy="50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05840" y="2103120"/>
            <a:ext cx="283464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Marca Industrial Global — Multi-Pais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05840" y="2834640"/>
            <a:ext cx="1371600" cy="127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05840" y="3017520"/>
            <a:ext cx="283464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6+ paises, 30+ creadores, 2 anos consecutivos, eventos en Las Vegas, curacion ultra-especifica por region.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005840" y="4297680"/>
            <a:ext cx="2834640" cy="457200"/>
          </a:xfrm>
          <a:prstGeom prst="round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05840" y="4325112"/>
            <a:ext cx="28346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800" b="1">
                <a:solidFill>
                  <a:srgbClr val="FFFFFF"/>
                </a:solidFill>
                <a:latin typeface="Calibri"/>
              </a:rPr>
              <a:t>DIRECTAMENTE TRANSFERIBLE A LATAM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471416" y="1865376"/>
            <a:ext cx="3383280" cy="329184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4434840" y="1828800"/>
            <a:ext cx="3383280" cy="329184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434840" y="1828800"/>
            <a:ext cx="3383280" cy="508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09160" y="2103120"/>
            <a:ext cx="283464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Canal TikTok desde Cero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09160" y="2834640"/>
            <a:ext cx="1371600" cy="127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709160" y="3017520"/>
            <a:ext cx="283464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0 a 30K seguidores, 20+ creadores, 10 meses, UGC diversificado, modelo replicable.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709160" y="4297680"/>
            <a:ext cx="2834640" cy="457200"/>
          </a:xfrm>
          <a:prstGeom prst="round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09160" y="4325112"/>
            <a:ext cx="28346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800" b="1">
                <a:solidFill>
                  <a:srgbClr val="FFFFFF"/>
                </a:solidFill>
                <a:latin typeface="Calibri"/>
              </a:rPr>
              <a:t>CONSTRUCCION DE MARCA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174736" y="1865376"/>
            <a:ext cx="3383280" cy="329184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8138160" y="1828800"/>
            <a:ext cx="3383280" cy="329184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138160" y="1828800"/>
            <a:ext cx="3383280" cy="508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412480" y="2103120"/>
            <a:ext cx="283464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Performance B2B — Plataforma de Empleo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412480" y="2834640"/>
            <a:ext cx="1371600" cy="127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412480" y="3017520"/>
            <a:ext cx="283464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3x conversiones, 15-20 creadores, 2 anos consecutivos, ROI directo.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412480" y="4297680"/>
            <a:ext cx="2834640" cy="457200"/>
          </a:xfrm>
          <a:prstGeom prst="round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12480" y="4325112"/>
            <a:ext cx="28346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800" b="1">
                <a:solidFill>
                  <a:srgbClr val="FFFFFF"/>
                </a:solidFill>
                <a:latin typeface="Calibri"/>
              </a:rPr>
              <a:t>RESULTADOS MEDIBLES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5394960"/>
            <a:ext cx="100584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Sectores: Agroindustria, Tecnologia, B2B, Servicios Financieros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COBERTURA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>9+ Mercados — Operaciones Reales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1520" y="1737360"/>
            <a:ext cx="53035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731520" y="1737360"/>
            <a:ext cx="50800" cy="64008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05840" y="1828800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Brasil (HQ)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91840" y="1847088"/>
            <a:ext cx="2560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Operacion Total + Facturacion Directa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77840" y="1828800"/>
            <a:ext cx="274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FFB800"/>
                </a:solidFill>
                <a:latin typeface="Calibri"/>
              </a:rPr>
              <a:t>★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355080" y="1737360"/>
            <a:ext cx="53035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55080" y="1737360"/>
            <a:ext cx="50800" cy="64008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629400" y="1828800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Chile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915400" y="1847088"/>
            <a:ext cx="2560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Operacion Total + Directa/Partner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31520" y="2487168"/>
            <a:ext cx="53035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31520" y="2487168"/>
            <a:ext cx="50800" cy="64008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05840" y="2578608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Colombia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91840" y="2596896"/>
            <a:ext cx="2560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Operacion Total + Directa/Partner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355080" y="2487168"/>
            <a:ext cx="53035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355080" y="2487168"/>
            <a:ext cx="50800" cy="64008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629400" y="2578608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Peru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915400" y="2596896"/>
            <a:ext cx="2560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Operacion Total + Directa/Partner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731520" y="3236976"/>
            <a:ext cx="53035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731520" y="3236976"/>
            <a:ext cx="50800" cy="64008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1005840" y="3328416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Argentina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91840" y="3346704"/>
            <a:ext cx="2560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Operacion Total + Directa/Partner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355080" y="3236976"/>
            <a:ext cx="53035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355080" y="3236976"/>
            <a:ext cx="50800" cy="64008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629400" y="3328416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Mexico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915400" y="3346704"/>
            <a:ext cx="2560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Operacion Total + Directa/Partner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31520" y="3986783"/>
            <a:ext cx="53035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731520" y="3986783"/>
            <a:ext cx="50800" cy="64008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1005840" y="4078223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USA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291840" y="4096511"/>
            <a:ext cx="2560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Operacion Total + Directa/Partner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6355080" y="3986783"/>
            <a:ext cx="53035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6355080" y="3986783"/>
            <a:ext cx="50800" cy="640080"/>
          </a:xfrm>
          <a:prstGeom prst="rect">
            <a:avLst/>
          </a:prstGeom>
          <a:solidFill>
            <a:srgbClr val="8888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629400" y="4078223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Ecuador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915400" y="4096511"/>
            <a:ext cx="2560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Disponible via Partner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731520" y="4736592"/>
            <a:ext cx="53035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731520" y="4736592"/>
            <a:ext cx="50800" cy="640080"/>
          </a:xfrm>
          <a:prstGeom prst="rect">
            <a:avLst/>
          </a:prstGeom>
          <a:solidFill>
            <a:srgbClr val="8888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1005840" y="4828032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Union Europea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291840" y="4846320"/>
            <a:ext cx="2560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Disponible via Partner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6355080" y="4736592"/>
            <a:ext cx="53035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355080" y="4736592"/>
            <a:ext cx="50800" cy="640080"/>
          </a:xfrm>
          <a:prstGeom prst="rect">
            <a:avLst/>
          </a:prstGeom>
          <a:solidFill>
            <a:srgbClr val="8888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629400" y="4828032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Australia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915400" y="4846320"/>
            <a:ext cx="2560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A confirmar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31520" y="5669280"/>
            <a:ext cx="100584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8888AA"/>
                </a:solidFill>
                <a:latin typeface="Calibri"/>
              </a:rPr>
              <a:t>Facturacion en moneda local por pais. Estructura adaptable caso a caso con Procurement de LATAM.</a:t>
            </a:r>
          </a:p>
        </p:txBody>
      </p:sp>
      <p:sp>
        <p:nvSpPr>
          <p:cNvPr id="57" name="Rectangle 56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OPERACION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>LATAM Aprueba. Nosotros Ejecutamos Todo lo Demas.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58952" y="1856232"/>
            <a:ext cx="1965960" cy="10972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731520" y="1828800"/>
            <a:ext cx="1965960" cy="10972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1965960"/>
            <a:ext cx="1691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1. Briefing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97480" y="2103120"/>
            <a:ext cx="274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999232" y="1856232"/>
            <a:ext cx="1965960" cy="10972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2971800" y="1828800"/>
            <a:ext cx="1965960" cy="10972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08960" y="1965960"/>
            <a:ext cx="1691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2. Planificacion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37760" y="2103120"/>
            <a:ext cx="274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239512" y="1856232"/>
            <a:ext cx="1965960" cy="10972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5212080" y="1828800"/>
            <a:ext cx="1965960" cy="1097280"/>
          </a:xfrm>
          <a:prstGeom prst="round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212080" y="1828800"/>
            <a:ext cx="1965960" cy="508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349240" y="1965960"/>
            <a:ext cx="1691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3. Curacion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78040" y="2103120"/>
            <a:ext cx="274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479792" y="1856232"/>
            <a:ext cx="1965960" cy="10972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7452360" y="1828800"/>
            <a:ext cx="1965960" cy="10972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589520" y="1965960"/>
            <a:ext cx="1691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4. Contratacion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418320" y="2103120"/>
            <a:ext cx="274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720072" y="1856232"/>
            <a:ext cx="1965960" cy="10972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9692640" y="1828800"/>
            <a:ext cx="1965960" cy="10972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829800" y="1965960"/>
            <a:ext cx="1691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5. Ejecucion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58952" y="3502152"/>
            <a:ext cx="1965960" cy="10972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731520" y="3474720"/>
            <a:ext cx="1965960" cy="1097280"/>
          </a:xfrm>
          <a:prstGeom prst="round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731520" y="3474720"/>
            <a:ext cx="1965960" cy="508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68680" y="3611880"/>
            <a:ext cx="1691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6. Aprobacion de Contenido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697480" y="3749040"/>
            <a:ext cx="274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2999232" y="3502152"/>
            <a:ext cx="1965960" cy="10972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2971800" y="3474720"/>
            <a:ext cx="1965960" cy="10972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3108960" y="3611880"/>
            <a:ext cx="1691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7. Publicacion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937760" y="3749040"/>
            <a:ext cx="274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5239512" y="3502152"/>
            <a:ext cx="1965960" cy="10972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ounded Rectangle 36"/>
          <p:cNvSpPr/>
          <p:nvPr/>
        </p:nvSpPr>
        <p:spPr>
          <a:xfrm>
            <a:off x="5212080" y="3474720"/>
            <a:ext cx="1965960" cy="10972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349240" y="3611880"/>
            <a:ext cx="1691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8. Monitoreo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78040" y="3749040"/>
            <a:ext cx="274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479792" y="3502152"/>
            <a:ext cx="1965960" cy="10972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ounded Rectangle 40"/>
          <p:cNvSpPr/>
          <p:nvPr/>
        </p:nvSpPr>
        <p:spPr>
          <a:xfrm>
            <a:off x="7452360" y="3474720"/>
            <a:ext cx="1965960" cy="10972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589520" y="3611880"/>
            <a:ext cx="1691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9. Reporte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418320" y="3749040"/>
            <a:ext cx="274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9720072" y="3502152"/>
            <a:ext cx="1965960" cy="10972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ounded Rectangle 44"/>
          <p:cNvSpPr/>
          <p:nvPr/>
        </p:nvSpPr>
        <p:spPr>
          <a:xfrm>
            <a:off x="9692640" y="3474720"/>
            <a:ext cx="1965960" cy="10972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9829800" y="3611880"/>
            <a:ext cx="1691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10. Optimizacion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31520" y="5120640"/>
            <a:ext cx="5029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APROBACION 1: Creador (Paso 3)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943600" y="5120640"/>
            <a:ext cx="5029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APROBACION 2: Guion + Contenido (Paso 6)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731520" y="5486400"/>
            <a:ext cx="10698480" cy="457200"/>
          </a:xfrm>
          <a:prstGeom prst="roundRect">
            <a:avLst/>
          </a:prstGeom>
          <a:solidFill>
            <a:srgbClr val="F2F0FA"/>
          </a:solidFill>
          <a:ln w="12700">
            <a:solidFill>
              <a:srgbClr val="E0DE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4400" y="5532120"/>
            <a:ext cx="103327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1A1A2E"/>
                </a:solidFill>
                <a:latin typeface="Calibri"/>
              </a:rPr>
              <a:t>29 etapas detalladas  |  2 aprobaciones LATAM  |  12 dias habiles SLA</a:t>
            </a:r>
          </a:p>
        </p:txBody>
      </p:sp>
      <p:sp>
        <p:nvSpPr>
          <p:cNvPr id="51" name="Rectangle 50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00B4D8"/>
                </a:solidFill>
                <a:latin typeface="Calibri"/>
              </a:rPr>
              <a:t>CENTRO DE COMANDO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>LATAM Campaign Command Center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76072" y="1856232"/>
            <a:ext cx="20116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548640" y="1828800"/>
            <a:ext cx="20116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1828800"/>
            <a:ext cx="2011680" cy="381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31520" y="2194560"/>
            <a:ext cx="1645920" cy="73152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1520" y="306324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Performance por pais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862072" y="1856232"/>
            <a:ext cx="20116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2834640" y="1828800"/>
            <a:ext cx="20116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2834640" y="1828800"/>
            <a:ext cx="2011680" cy="381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3017520" y="2194560"/>
            <a:ext cx="1645920" cy="73152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017520" y="306324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Conteo de creadores activos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148072" y="1856232"/>
            <a:ext cx="20116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5120640" y="1828800"/>
            <a:ext cx="20116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5120640" y="1828800"/>
            <a:ext cx="2011680" cy="381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5303520" y="2194560"/>
            <a:ext cx="1645920" cy="73152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303520" y="306324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Tracker de entregables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434072" y="1856232"/>
            <a:ext cx="20116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7406640" y="1828800"/>
            <a:ext cx="20116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406640" y="1828800"/>
            <a:ext cx="2011680" cy="381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7589520" y="2194560"/>
            <a:ext cx="1645920" cy="73152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7589520" y="306324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Pipeline de aprobaciones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9720072" y="1856232"/>
            <a:ext cx="20116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9692640" y="1828800"/>
            <a:ext cx="20116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9692640" y="1828800"/>
            <a:ext cx="2011680" cy="381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9875520" y="2194560"/>
            <a:ext cx="1645920" cy="73152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9875520" y="306324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Analisis de sentimiento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576072" y="3959352"/>
            <a:ext cx="20116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ounded Rectangle 40"/>
          <p:cNvSpPr/>
          <p:nvPr/>
        </p:nvSpPr>
        <p:spPr>
          <a:xfrm>
            <a:off x="548640" y="3931920"/>
            <a:ext cx="20116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548640" y="3931920"/>
            <a:ext cx="2011680" cy="381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731520" y="4297680"/>
            <a:ext cx="1645920" cy="73152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31520" y="516636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Sistema de alertas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2862072" y="3959352"/>
            <a:ext cx="20116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ounded Rectangle 45"/>
          <p:cNvSpPr/>
          <p:nvPr/>
        </p:nvSpPr>
        <p:spPr>
          <a:xfrm>
            <a:off x="2834640" y="3931920"/>
            <a:ext cx="20116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2834640" y="3931920"/>
            <a:ext cx="2011680" cy="381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3017520" y="4297680"/>
            <a:ext cx="1645920" cy="73152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3017520" y="516636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Calendario de campanas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5148072" y="3959352"/>
            <a:ext cx="20116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ounded Rectangle 50"/>
          <p:cNvSpPr/>
          <p:nvPr/>
        </p:nvSpPr>
        <p:spPr>
          <a:xfrm>
            <a:off x="5120640" y="3931920"/>
            <a:ext cx="20116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5120640" y="3931920"/>
            <a:ext cx="2011680" cy="381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5303520" y="4297680"/>
            <a:ext cx="1645920" cy="73152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5303520" y="516636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Comparacion de mercados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434072" y="3959352"/>
            <a:ext cx="20116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ounded Rectangle 55"/>
          <p:cNvSpPr/>
          <p:nvPr/>
        </p:nvSpPr>
        <p:spPr>
          <a:xfrm>
            <a:off x="7406640" y="3931920"/>
            <a:ext cx="20116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7406640" y="3931920"/>
            <a:ext cx="2011680" cy="381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7589520" y="4297680"/>
            <a:ext cx="1645920" cy="73152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7589520" y="516636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Tracking de paid media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9720072" y="3959352"/>
            <a:ext cx="20116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ounded Rectangle 60"/>
          <p:cNvSpPr/>
          <p:nvPr/>
        </p:nvSpPr>
        <p:spPr>
          <a:xfrm>
            <a:off x="9692640" y="3931920"/>
            <a:ext cx="20116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9692640" y="3931920"/>
            <a:ext cx="2011680" cy="381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9875520" y="4297680"/>
            <a:ext cx="1645920" cy="73152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9875520" y="516636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Generacion de reportes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31520" y="5943600"/>
            <a:ext cx="100584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00B4D8"/>
                </a:solidFill>
                <a:latin typeface="Calibri"/>
              </a:rPr>
              <a:t>Compatible con Google Analytics + Meta Platforms</a:t>
            </a:r>
          </a:p>
        </p:txBody>
      </p:sp>
      <p:sp>
        <p:nvSpPr>
          <p:cNvPr id="66" name="Rectangle 65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CURACION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>Curacion en Dos Etapas: IA + Humana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1828800"/>
            <a:ext cx="3383280" cy="347472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31520" y="1828800"/>
            <a:ext cx="3383280" cy="508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05840" y="205740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00B4D8"/>
                </a:solidFill>
                <a:latin typeface="Calibri"/>
              </a:rPr>
              <a:t>Etapa 1 (IA)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256032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Fit con destino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297180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Fit con audiencia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3383279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Fit con mercado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379476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Idioma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" y="420624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Historial de performance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7680" y="3200400"/>
            <a:ext cx="7315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24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029200" y="1828800"/>
            <a:ext cx="3383280" cy="347472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029200" y="1828800"/>
            <a:ext cx="3383280" cy="50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303520" y="205740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E4002B"/>
                </a:solidFill>
                <a:latin typeface="Calibri"/>
              </a:rPr>
              <a:t>Etapa 2 (Humana)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03520" y="256032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Brand safety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03520" y="2944368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Conflicto de competidores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03520" y="3328415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Categoria de viaje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0" y="3712463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Relevancia local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03520" y="4096511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Calidad de contenido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03520" y="448056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Riesgo reputacional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95360" y="3200400"/>
            <a:ext cx="7315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2400" b="0">
                <a:solidFill>
                  <a:srgbClr val="FFB800"/>
                </a:solidFill>
                <a:latin typeface="Calibri"/>
              </a:rPr>
              <a:t>→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326880" y="1828800"/>
            <a:ext cx="2377440" cy="347472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326880" y="1828800"/>
            <a:ext cx="2377440" cy="508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509760" y="2057400"/>
            <a:ext cx="20116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B800"/>
                </a:solidFill>
                <a:latin typeface="Calibri"/>
              </a:rPr>
              <a:t>SHORTLIST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509760" y="2560320"/>
            <a:ext cx="2011680" cy="13716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Output: 3-5 perfiles con datos, justificacion, recomendacion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31520" y="5486400"/>
            <a:ext cx="10698480" cy="457200"/>
          </a:xfrm>
          <a:prstGeom prst="roundRect">
            <a:avLst/>
          </a:prstGeom>
          <a:solidFill>
            <a:srgbClr val="F2F0FA"/>
          </a:solidFill>
          <a:ln w="12700">
            <a:solidFill>
              <a:srgbClr val="E0DE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14400" y="5532120"/>
            <a:ext cx="103327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Sin roster cerrado = mercado abierto = mejor fit, siempre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GESTION DE VIAJES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>Gestion Integral de Viajes y Experiencias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1520" y="1737360"/>
            <a:ext cx="5303520" cy="420624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731520" y="1737360"/>
            <a:ext cx="5303520" cy="381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05840" y="1920240"/>
            <a:ext cx="4572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00B4D8"/>
                </a:solidFill>
                <a:latin typeface="Calibri"/>
              </a:rPr>
              <a:t>Que gestionamos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4400" y="2267712"/>
            <a:ext cx="4937760" cy="301752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05840" y="2286000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Reservas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5840" y="2624328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Pagos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14400" y="2944368"/>
            <a:ext cx="4937760" cy="301752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2962656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Agenda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05840" y="3300984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Pasajes (proporcionados por LATAM)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4400" y="3621024"/>
            <a:ext cx="4937760" cy="301752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05840" y="3639312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Hoteles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05840" y="3977639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Viaticos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14400" y="4297680"/>
            <a:ext cx="4937760" cy="301752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05840" y="4315968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Contingencias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05840" y="4654296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Acompanamiento on-site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14400" y="4974336"/>
            <a:ext cx="4937760" cy="301752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1005840" y="4992624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Control de entregables durante el viaje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05840" y="5330952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Monitoreo de comportamiento del influencer</a:t>
            </a:r>
          </a:p>
        </p:txBody>
      </p:sp>
      <p:sp>
        <p:nvSpPr>
          <p:cNvPr id="33" name="Rectangle 32"/>
          <p:cNvSpPr/>
          <p:nvPr/>
        </p:nvSpPr>
        <p:spPr>
          <a:xfrm>
            <a:off x="914400" y="5650992"/>
            <a:ext cx="4937760" cy="301752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1005840" y="5669280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Aseguramiento de calidad de contenido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309360" y="1737360"/>
            <a:ext cx="5303520" cy="32004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309360" y="1737360"/>
            <a:ext cx="5303520" cy="381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583680" y="1920240"/>
            <a:ext cx="4572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FB800"/>
                </a:solidFill>
                <a:latin typeface="Calibri"/>
              </a:rPr>
              <a:t>Experiencia en eventos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492240" y="2267712"/>
            <a:ext cx="4937760" cy="347472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583680" y="2286000"/>
            <a:ext cx="47548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✓  Festival de Vina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583680" y="2697480"/>
            <a:ext cx="47548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✓  Rock in Rio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92240" y="3090672"/>
            <a:ext cx="4937760" cy="347472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583680" y="3108960"/>
            <a:ext cx="47548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✓  Cordillera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583680" y="3520440"/>
            <a:ext cx="47548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✓  Peru Mucho Gusto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492240" y="3913632"/>
            <a:ext cx="4937760" cy="347472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583680" y="3931920"/>
            <a:ext cx="47548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✓  Eventos internacionales (Las Vegas)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583680" y="4343400"/>
            <a:ext cx="47548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✓  Coordinacion multi-pais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309360" y="5303520"/>
            <a:ext cx="53035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8888AA"/>
                </a:solidFill>
                <a:latin typeface="Calibri"/>
              </a:rPr>
              <a:t>Seguro: Seguro de viaje y accidentes gestionado como parte de la contratacion de creadores.</a:t>
            </a:r>
          </a:p>
        </p:txBody>
      </p:sp>
      <p:sp>
        <p:nvSpPr>
          <p:cNvPr id="48" name="Rectangle 47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GOBERNANZA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>Disciplina Operacional, No Solo Reuniones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1737360"/>
            <a:ext cx="10698480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783080"/>
            <a:ext cx="3200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FFFFFF"/>
                </a:solidFill>
                <a:latin typeface="Calibri"/>
              </a:rPr>
              <a:t>Ritual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1783080"/>
            <a:ext cx="1828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FFFFFF"/>
                </a:solidFill>
                <a:latin typeface="Calibri"/>
              </a:rPr>
              <a:t>Frecuencia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0" y="1783080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FFFFFF"/>
                </a:solidFill>
                <a:latin typeface="Calibri"/>
              </a:rPr>
              <a:t>Alcance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258568"/>
            <a:ext cx="10698480" cy="457200"/>
          </a:xfrm>
          <a:prstGeom prst="rect">
            <a:avLst/>
          </a:prstGeom>
          <a:solidFill>
            <a:srgbClr val="F2F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2258568"/>
            <a:ext cx="50800" cy="4572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2286000"/>
            <a:ext cx="3200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1A1A2E"/>
                </a:solidFill>
                <a:latin typeface="Calibri"/>
              </a:rPr>
              <a:t>Status Semanal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14800" y="2286000"/>
            <a:ext cx="1828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E4002B"/>
                </a:solidFill>
                <a:latin typeface="Calibri"/>
              </a:rPr>
              <a:t>30min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0" y="2286000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Progreso de campanas, aprobaciones, alertas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2788920"/>
            <a:ext cx="10698480" cy="457200"/>
          </a:xfrm>
          <a:prstGeom prst="rect">
            <a:avLst/>
          </a:prstGeom>
          <a:solidFill>
            <a:srgbClr val="F8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31520" y="2788920"/>
            <a:ext cx="50800" cy="457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2816352"/>
            <a:ext cx="3200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1A1A2E"/>
                </a:solidFill>
                <a:latin typeface="Calibri"/>
              </a:rPr>
              <a:t>Kick-off de Campana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14800" y="2816352"/>
            <a:ext cx="1828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00B4D8"/>
                </a:solidFill>
                <a:latin typeface="Calibri"/>
              </a:rPr>
              <a:t>Por campana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2816352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Objetivos, creadores, timeline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1520" y="3319272"/>
            <a:ext cx="10698480" cy="457200"/>
          </a:xfrm>
          <a:prstGeom prst="rect">
            <a:avLst/>
          </a:prstGeom>
          <a:solidFill>
            <a:srgbClr val="F2F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31520" y="3319272"/>
            <a:ext cx="50800" cy="4572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14400" y="3346704"/>
            <a:ext cx="3200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1A1A2E"/>
                </a:solidFill>
                <a:latin typeface="Calibri"/>
              </a:rPr>
              <a:t>Gates de Aprobacion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14800" y="3346704"/>
            <a:ext cx="1828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FFB800"/>
                </a:solidFill>
                <a:latin typeface="Calibri"/>
              </a:rPr>
              <a:t>Por entregable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0" y="3346704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Revision de guion + contenido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31520" y="3849624"/>
            <a:ext cx="10698480" cy="457200"/>
          </a:xfrm>
          <a:prstGeom prst="rect">
            <a:avLst/>
          </a:prstGeom>
          <a:solidFill>
            <a:srgbClr val="F8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731520" y="3849624"/>
            <a:ext cx="50800" cy="4572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14400" y="3877056"/>
            <a:ext cx="3200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1A1A2E"/>
                </a:solidFill>
                <a:latin typeface="Calibri"/>
              </a:rPr>
              <a:t>Risk Check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114800" y="3877056"/>
            <a:ext cx="1828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E4002B"/>
                </a:solidFill>
                <a:latin typeface="Calibri"/>
              </a:rPr>
              <a:t>Continuo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43600" y="3877056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Monitoreo de brand safety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31520" y="4379976"/>
            <a:ext cx="10698480" cy="457200"/>
          </a:xfrm>
          <a:prstGeom prst="rect">
            <a:avLst/>
          </a:prstGeom>
          <a:solidFill>
            <a:srgbClr val="F2F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31520" y="4379976"/>
            <a:ext cx="50800" cy="457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14400" y="4407408"/>
            <a:ext cx="3200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1A1A2E"/>
                </a:solidFill>
                <a:latin typeface="Calibri"/>
              </a:rPr>
              <a:t>Reporte Post-Campana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14800" y="4407408"/>
            <a:ext cx="1828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00B4D8"/>
                </a:solidFill>
                <a:latin typeface="Calibri"/>
              </a:rPr>
              <a:t>5 dias post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43600" y="4407408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Resultados, aprendizajes, recomendaciones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31520" y="4910328"/>
            <a:ext cx="10698480" cy="457200"/>
          </a:xfrm>
          <a:prstGeom prst="rect">
            <a:avLst/>
          </a:prstGeom>
          <a:solidFill>
            <a:srgbClr val="F8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731520" y="4910328"/>
            <a:ext cx="50800" cy="4572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914400" y="4937760"/>
            <a:ext cx="3200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1A1A2E"/>
                </a:solidFill>
                <a:latin typeface="Calibri"/>
              </a:rPr>
              <a:t>Benchmark Mensual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14800" y="4937760"/>
            <a:ext cx="1828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FFB800"/>
                </a:solidFill>
                <a:latin typeface="Calibri"/>
              </a:rPr>
              <a:t>1h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943600" y="4937760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Tendencias de mercado, intel competitivo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31520" y="5440680"/>
            <a:ext cx="10698480" cy="457200"/>
          </a:xfrm>
          <a:prstGeom prst="rect">
            <a:avLst/>
          </a:prstGeom>
          <a:solidFill>
            <a:srgbClr val="F2F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731520" y="5440680"/>
            <a:ext cx="50800" cy="4572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914400" y="5468112"/>
            <a:ext cx="3200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1A1A2E"/>
                </a:solidFill>
                <a:latin typeface="Calibri"/>
              </a:rPr>
              <a:t>QBR (Trimestral)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114800" y="5468112"/>
            <a:ext cx="1828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E4002B"/>
                </a:solidFill>
                <a:latin typeface="Calibri"/>
              </a:rPr>
              <a:t>1h30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943600" y="5468112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Revision estrategica, optimizacion, planificacion</a:t>
            </a:r>
          </a:p>
        </p:txBody>
      </p:sp>
      <p:sp>
        <p:nvSpPr>
          <p:cNvPr id="46" name="Rectangle 45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SQUAD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>Equipo Dedicado para LATAM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657600" y="1828800"/>
            <a:ext cx="4846320" cy="731520"/>
          </a:xfrm>
          <a:prstGeom prst="round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657600" y="1920240"/>
            <a:ext cx="48463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Calibri"/>
              </a:rPr>
              <a:t>Account Director (Estrategia + Gobernanza)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35040" y="2560320"/>
            <a:ext cx="25400" cy="36576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274320" y="3017520"/>
            <a:ext cx="1508760" cy="164592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274320" y="3017520"/>
            <a:ext cx="1508760" cy="381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65760" y="3200400"/>
            <a:ext cx="1325880" cy="12801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Influencer Manager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947672" y="3017520"/>
            <a:ext cx="1508760" cy="164592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947672" y="3017520"/>
            <a:ext cx="1508760" cy="381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039112" y="3200400"/>
            <a:ext cx="1325880" cy="12801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Content Strategist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621024" y="3017520"/>
            <a:ext cx="1508760" cy="164592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3621024" y="3017520"/>
            <a:ext cx="1508760" cy="381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712464" y="3200400"/>
            <a:ext cx="1325880" cy="12801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Producer / Travel Coordinator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294376" y="3017520"/>
            <a:ext cx="1508760" cy="164592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5294376" y="3017520"/>
            <a:ext cx="1508760" cy="381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385816" y="3200400"/>
            <a:ext cx="1325880" cy="12801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Data Analyst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967728" y="3017520"/>
            <a:ext cx="1508760" cy="164592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6967728" y="3017520"/>
            <a:ext cx="1508760" cy="381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059168" y="3200400"/>
            <a:ext cx="1325880" cy="12801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Legal / Contract Support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8641080" y="3017520"/>
            <a:ext cx="1508760" cy="164592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8641080" y="3017520"/>
            <a:ext cx="1508760" cy="381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732520" y="3200400"/>
            <a:ext cx="1325880" cy="12801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Community / Social Listening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10314432" y="3017520"/>
            <a:ext cx="1508760" cy="164592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10314432" y="3017520"/>
            <a:ext cx="1508760" cy="381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10405872" y="3200400"/>
            <a:ext cx="1325880" cy="12801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Paid Media Interface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035040" y="4663440"/>
            <a:ext cx="25400" cy="36576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ounded Rectangle 39"/>
          <p:cNvSpPr/>
          <p:nvPr/>
        </p:nvSpPr>
        <p:spPr>
          <a:xfrm>
            <a:off x="1371600" y="5029200"/>
            <a:ext cx="94183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371600" y="5029200"/>
            <a:ext cx="9418320" cy="25400"/>
          </a:xfrm>
          <a:prstGeom prst="rect">
            <a:avLst/>
          </a:prstGeom>
          <a:solidFill>
            <a:srgbClr val="8888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1554480" y="5074920"/>
            <a:ext cx="9052560" cy="5029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8888AA"/>
                </a:solidFill>
                <a:latin typeface="Calibri"/>
              </a:rPr>
              <a:t>Interaccion con: CCEE Chile | Growth | Loyalty | LATAM Pass | Agencia de Medios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MEDICION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>KPIs Alineados a LATAM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68096" y="1865376"/>
            <a:ext cx="3383280" cy="320040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731520" y="1828800"/>
            <a:ext cx="3383280" cy="320040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31520" y="1828800"/>
            <a:ext cx="3383280" cy="50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05840" y="210312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E4002B"/>
                </a:solidFill>
                <a:latin typeface="Calibri"/>
              </a:rPr>
              <a:t>First Choice (Awareness)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05840" y="2560320"/>
            <a:ext cx="1371600" cy="127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05840" y="274320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Views (3s+)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315468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Impresiones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" y="356616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Guardados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05840" y="3977639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Compartidos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" y="438912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Alcance real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471416" y="1865376"/>
            <a:ext cx="3383280" cy="320040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4434840" y="1828800"/>
            <a:ext cx="3383280" cy="320040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434840" y="1828800"/>
            <a:ext cx="3383280" cy="508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709160" y="210312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00B4D8"/>
                </a:solidFill>
                <a:latin typeface="Calibri"/>
              </a:rPr>
              <a:t>Closeness (Engagement)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09160" y="2560320"/>
            <a:ext cx="1371600" cy="127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09160" y="274320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Tasa de engagement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09160" y="315468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Interacciones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09160" y="356616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Comentarios cualificados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09160" y="3977639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Sentimiento neto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09160" y="438912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Brand Health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174736" y="1865376"/>
            <a:ext cx="3383280" cy="320040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8138160" y="1828800"/>
            <a:ext cx="3383280" cy="320040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8138160" y="1828800"/>
            <a:ext cx="3383280" cy="508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12480" y="210312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B800"/>
                </a:solidFill>
                <a:latin typeface="Calibri"/>
              </a:rPr>
              <a:t>Eficiencia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412480" y="2560320"/>
            <a:ext cx="1371600" cy="127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412480" y="274320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CPV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412480" y="315468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CPE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412480" y="356616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CPM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412480" y="3977639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CTR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12480" y="438912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VTR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1520" y="5212080"/>
            <a:ext cx="100584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ROI de Amplificacion Pagada, Benchmark vs. competidores, Tendencia de sentimiento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31520" y="5577840"/>
            <a:ext cx="10698480" cy="365760"/>
          </a:xfrm>
          <a:prstGeom prst="roundRect">
            <a:avLst/>
          </a:prstGeom>
          <a:solidFill>
            <a:srgbClr val="F2F0FA"/>
          </a:solidFill>
          <a:ln w="12700">
            <a:solidFill>
              <a:srgbClr val="E0DE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914400" y="5623560"/>
            <a:ext cx="1033272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E4002B"/>
                </a:solidFill>
                <a:latin typeface="Calibri"/>
              </a:rPr>
              <a:t>Todo en tiempo real via Campaign Command Center</a:t>
            </a:r>
          </a:p>
        </p:txBody>
      </p:sp>
      <p:sp>
        <p:nvSpPr>
          <p:cNvPr id="40" name="Rectangle 39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AGENDA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>Agenda Ejecutiva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1520" y="1719072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68680" y="1737360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01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80160" y="1737360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Nuestro Equipo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8680" y="2139696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02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0160" y="2139696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Tesis Estrategica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" y="2523744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68680" y="2542032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03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80160" y="2542032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El Desafio LATAM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2944368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80160" y="2944368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De Campanas a Ecosistema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31520" y="3328416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68680" y="3346704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05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280160" y="3346704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Mercado de Viajes e Influencia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3749039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06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280160" y="3749039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Cuatro Lentes para LATAM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31520" y="4133088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68680" y="4151376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07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280160" y="4151376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No es una Campana — Es una Carrera por Infraestructura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4553712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00B4D8"/>
                </a:solidFill>
                <a:latin typeface="Calibri"/>
              </a:rPr>
              <a:t>08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280160" y="4553712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La Empresa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31520" y="4937760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68680" y="4956048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00B4D8"/>
                </a:solidFill>
                <a:latin typeface="Calibri"/>
              </a:rPr>
              <a:t>09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80160" y="4956048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Portafolio y Credenciales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68680" y="5358383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00B4D8"/>
                </a:solidFill>
                <a:latin typeface="Calibri"/>
              </a:rPr>
              <a:t>10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280160" y="5358383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Cobertura de Mercado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31520" y="5742432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68680" y="5760720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00B4D8"/>
                </a:solidFill>
                <a:latin typeface="Calibri"/>
              </a:rPr>
              <a:t>11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280160" y="5760720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Modelo Operacional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400800" y="1719072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537960" y="1737360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00B4D8"/>
                </a:solidFill>
                <a:latin typeface="Calibri"/>
              </a:rPr>
              <a:t>12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949440" y="1737360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Centro de Comando de Campanas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537960" y="2139696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00B4D8"/>
                </a:solidFill>
                <a:latin typeface="Calibri"/>
              </a:rPr>
              <a:t>13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949440" y="2139696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Curacion en Dos Etapas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400800" y="2523744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537960" y="2542032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00B4D8"/>
                </a:solidFill>
                <a:latin typeface="Calibri"/>
              </a:rPr>
              <a:t>14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949440" y="2542032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Gestion de Viajes y Eventos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537960" y="2944368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B800"/>
                </a:solidFill>
                <a:latin typeface="Calibri"/>
              </a:rPr>
              <a:t>15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949440" y="2944368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Gobernanza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400800" y="3328416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537960" y="3346704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B800"/>
                </a:solidFill>
                <a:latin typeface="Calibri"/>
              </a:rPr>
              <a:t>16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949440" y="3346704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Estructura del Squad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537960" y="3749039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B800"/>
                </a:solidFill>
                <a:latin typeface="Calibri"/>
              </a:rPr>
              <a:t>17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949440" y="3749039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Medicion y ROI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400800" y="4133088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6537960" y="4151376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B800"/>
                </a:solidFill>
                <a:latin typeface="Calibri"/>
              </a:rPr>
              <a:t>18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949440" y="4151376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Tecnologias Propietarias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537960" y="4553712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B800"/>
                </a:solidFill>
                <a:latin typeface="Calibri"/>
              </a:rPr>
              <a:t>19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949440" y="4553712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Modelo Economico</a:t>
            </a:r>
          </a:p>
        </p:txBody>
      </p:sp>
      <p:sp>
        <p:nvSpPr>
          <p:cNvPr id="63" name="Rectangle 62"/>
          <p:cNvSpPr/>
          <p:nvPr/>
        </p:nvSpPr>
        <p:spPr>
          <a:xfrm>
            <a:off x="6400800" y="4937760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6537960" y="4956048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B800"/>
                </a:solidFill>
                <a:latin typeface="Calibri"/>
              </a:rPr>
              <a:t>20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949440" y="4956048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Tabla de Tarifas de Viaje LATAM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537960" y="5358383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B800"/>
                </a:solidFill>
                <a:latin typeface="Calibri"/>
              </a:rPr>
              <a:t>21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949440" y="5358383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Condiciones Comerciales</a:t>
            </a:r>
          </a:p>
        </p:txBody>
      </p:sp>
      <p:sp>
        <p:nvSpPr>
          <p:cNvPr id="68" name="Rectangle 67"/>
          <p:cNvSpPr/>
          <p:nvPr/>
        </p:nvSpPr>
        <p:spPr>
          <a:xfrm>
            <a:off x="6400800" y="5742432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6537960" y="5760720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B800"/>
                </a:solidFill>
                <a:latin typeface="Calibri"/>
              </a:rPr>
              <a:t>22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949440" y="5760720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Cierre</a:t>
            </a:r>
          </a:p>
        </p:txBody>
      </p:sp>
      <p:sp>
        <p:nvSpPr>
          <p:cNvPr id="71" name="Rectangle 70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TECNOLOGIA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>Cinco Plataformas Propietarias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68096" y="1865376"/>
            <a:ext cx="33832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731520" y="1828800"/>
            <a:ext cx="33832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31520" y="1828800"/>
            <a:ext cx="63500" cy="1828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05840" y="1965960"/>
            <a:ext cx="457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1">
                <a:solidFill>
                  <a:srgbClr val="E4002B"/>
                </a:solidFill>
                <a:latin typeface="Calibri"/>
              </a:rPr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63040" y="1965960"/>
            <a:ext cx="23774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Motor de Curacion en Dos Etapas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05840" y="2468880"/>
            <a:ext cx="1097280" cy="127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05840" y="2651760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IA longlist -&gt; Validacion humana -&gt; Shortlist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471416" y="1865376"/>
            <a:ext cx="33832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4434840" y="1828800"/>
            <a:ext cx="33832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434840" y="1828800"/>
            <a:ext cx="63500" cy="18288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709160" y="1965960"/>
            <a:ext cx="457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1">
                <a:solidFill>
                  <a:srgbClr val="00B4D8"/>
                </a:solidFill>
                <a:latin typeface="Calibri"/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66360" y="1965960"/>
            <a:ext cx="23774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Analisis de Overlap de Audiencia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709160" y="2468880"/>
            <a:ext cx="1097280" cy="127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709160" y="2651760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Deduplicacion de audiencia cross-creator, 15-25% optimizacion de presupuesto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174736" y="1865376"/>
            <a:ext cx="33832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8138160" y="1828800"/>
            <a:ext cx="33832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8138160" y="1828800"/>
            <a:ext cx="63500" cy="18288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412480" y="1965960"/>
            <a:ext cx="457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1">
                <a:solidFill>
                  <a:srgbClr val="FFB800"/>
                </a:solidFill>
                <a:latin typeface="Calibri"/>
              </a:rPr>
              <a:t>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869680" y="1965960"/>
            <a:ext cx="23774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Publi Comparator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412480" y="2468880"/>
            <a:ext cx="1097280" cy="127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412480" y="2651760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Creador vs. su historial, Marca vs. competidores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2596896" y="4014215"/>
            <a:ext cx="33832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ounded Rectangle 36"/>
          <p:cNvSpPr/>
          <p:nvPr/>
        </p:nvSpPr>
        <p:spPr>
          <a:xfrm>
            <a:off x="2560320" y="3977639"/>
            <a:ext cx="33832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2560320" y="3977639"/>
            <a:ext cx="63500" cy="1828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2834640" y="4114799"/>
            <a:ext cx="457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1">
                <a:solidFill>
                  <a:srgbClr val="E4002B"/>
                </a:solidFill>
                <a:latin typeface="Calibri"/>
              </a:rPr>
              <a:t>4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291840" y="4114799"/>
            <a:ext cx="23774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Campaign Command Center en Tiempo Real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834640" y="4617719"/>
            <a:ext cx="1097280" cy="127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2834640" y="4800599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5 vistas customizables, multi-mercado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6300216" y="4014215"/>
            <a:ext cx="33832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ounded Rectangle 43"/>
          <p:cNvSpPr/>
          <p:nvPr/>
        </p:nvSpPr>
        <p:spPr>
          <a:xfrm>
            <a:off x="6263640" y="3977639"/>
            <a:ext cx="33832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6263640" y="3977639"/>
            <a:ext cx="63500" cy="18288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537960" y="4114799"/>
            <a:ext cx="457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1">
                <a:solidFill>
                  <a:srgbClr val="00B4D8"/>
                </a:solidFill>
                <a:latin typeface="Calibri"/>
              </a:rPr>
              <a:t>5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995160" y="4114799"/>
            <a:ext cx="23774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Monitor de Sentimiento y Brand Safety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537960" y="4617719"/>
            <a:ext cx="1097280" cy="127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537960" y="4800599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Categorizacion de comentarios, deteccion de crisis, alertas reputacionales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31520" y="5943600"/>
            <a:ext cx="100584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En produccion. No es un roadmap.</a:t>
            </a:r>
          </a:p>
        </p:txBody>
      </p:sp>
      <p:sp>
        <p:nvSpPr>
          <p:cNvPr id="51" name="Rectangle 50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MODELO ECONOMICO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>Modelo Transparente Basado en Comision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1828800"/>
            <a:ext cx="4572000" cy="182880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31520" y="1828800"/>
            <a:ext cx="4572000" cy="50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965960"/>
            <a:ext cx="4114800" cy="9144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7200" b="1">
                <a:solidFill>
                  <a:srgbClr val="E4002B"/>
                </a:solidFill>
                <a:latin typeface="Calibri"/>
              </a:rPr>
              <a:t>15%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926080"/>
            <a:ext cx="41148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15% Comision de Agencia sobre fees de influencers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669280" y="1828800"/>
            <a:ext cx="5760720" cy="914400"/>
          </a:xfrm>
          <a:prstGeom prst="roundRect">
            <a:avLst/>
          </a:prstGeom>
          <a:solidFill>
            <a:srgbClr val="F2F0FA"/>
          </a:solidFill>
          <a:ln w="12700">
            <a:solidFill>
              <a:srgbClr val="E0DE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852160" y="1920240"/>
            <a:ext cx="539496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Que cubre: Curacion, gestion, tecnologia, monitoreo, reportes, gobernanza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69280" y="2926080"/>
            <a:ext cx="54864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1A1A2E"/>
                </a:solidFill>
                <a:latin typeface="Calibri"/>
              </a:rPr>
              <a:t>Costos adicionales (al costo, sin margen):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52160" y="3291840"/>
            <a:ext cx="18288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●  Entregables: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80960" y="3291840"/>
            <a:ext cx="365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Guiones, edicion, contenido extra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52160" y="3657600"/>
            <a:ext cx="18288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●  Produccion: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680960" y="3657600"/>
            <a:ext cx="365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Fotografia, video cuando aplique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52160" y="4023360"/>
            <a:ext cx="18288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●  Derechos: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80960" y="4023360"/>
            <a:ext cx="365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Derechos de imagen negociados por campana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52160" y="4389120"/>
            <a:ext cx="18288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●  Viajes y logistica: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80960" y="4389120"/>
            <a:ext cx="365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A tarifas pre-establecidas LATAM (sin comision)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52160" y="4754880"/>
            <a:ext cx="18288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●  Paid media: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80960" y="4754880"/>
            <a:ext cx="365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Gestion si aplica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31520" y="5303520"/>
            <a:ext cx="10698480" cy="457200"/>
          </a:xfrm>
          <a:prstGeom prst="roundRect">
            <a:avLst/>
          </a:prstGeom>
          <a:solidFill>
            <a:srgbClr val="F2F0FA"/>
          </a:solidFill>
          <a:ln w="12700">
            <a:solidFill>
              <a:srgbClr val="E0DE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5349240"/>
            <a:ext cx="103327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La agencia gana en la comision, no en el markup del creador.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TARIFAS DE VIAJE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>Viajes y Logistica — Tabla de Tarifas LATAM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28800" y="2011680"/>
            <a:ext cx="8503920" cy="502920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828800" y="2011680"/>
            <a:ext cx="8503920" cy="381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103120" y="2084831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Item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0" y="2084831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E4002B"/>
                </a:solidFill>
                <a:latin typeface="Calibri"/>
              </a:rPr>
              <a:t>Internacional (USD)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72400" y="2084831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00B4D8"/>
                </a:solidFill>
                <a:latin typeface="Calibri"/>
              </a:rPr>
              <a:t>Nacional (USD)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828800" y="2651760"/>
            <a:ext cx="8503920" cy="54864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103120" y="274320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CCCCDD"/>
                </a:solidFill>
                <a:latin typeface="Calibri"/>
              </a:rPr>
              <a:t>Hotel por noche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0" y="274320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Calibri"/>
              </a:rPr>
              <a:t>$145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0" y="2743200"/>
            <a:ext cx="2286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Calibri"/>
              </a:rPr>
              <a:t>$110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828800" y="3291839"/>
            <a:ext cx="8503920" cy="548640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103120" y="3383279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CCCCDD"/>
                </a:solidFill>
                <a:latin typeface="Calibri"/>
              </a:rPr>
              <a:t>Transfer (unidad)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29200" y="3383279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Calibri"/>
              </a:rPr>
              <a:t>$28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772400" y="3383279"/>
            <a:ext cx="2286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Calibri"/>
              </a:rPr>
              <a:t>$28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828800" y="3931920"/>
            <a:ext cx="8503920" cy="54864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103120" y="402336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CCCCDD"/>
                </a:solidFill>
                <a:latin typeface="Calibri"/>
              </a:rPr>
              <a:t>Viatico (dia)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29200" y="402336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Calibri"/>
              </a:rPr>
              <a:t>$65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772400" y="4023360"/>
            <a:ext cx="2286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Calibri"/>
              </a:rPr>
              <a:t>$40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28800" y="4754880"/>
            <a:ext cx="8503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8888AA"/>
                </a:solidFill>
                <a:latin typeface="Calibri"/>
              </a:rPr>
              <a:t>Montos que excedan estas tarifas requieren aprobacion previa por escrito de los equipos de Marketing + Procurement.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8800" y="5212080"/>
            <a:ext cx="850392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8888AA"/>
                </a:solidFill>
                <a:latin typeface="Calibri"/>
              </a:rPr>
              <a:t>Seguro de viaje incluido en el proceso de contratacion de creadores.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CONDICIONES COMERCIALES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>Respuesta a las Condiciones Comerciales de LATAM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1691640"/>
            <a:ext cx="10698480" cy="41148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737360"/>
            <a:ext cx="3200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FFFFFF"/>
                </a:solidFill>
                <a:latin typeface="Calibri"/>
              </a:rPr>
              <a:t>Condicion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1737360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FFFFFF"/>
                </a:solidFill>
                <a:latin typeface="Calibri"/>
              </a:rPr>
              <a:t>Respuesta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" y="2176272"/>
            <a:ext cx="10698480" cy="347472"/>
          </a:xfrm>
          <a:prstGeom prst="rect">
            <a:avLst/>
          </a:prstGeom>
          <a:solidFill>
            <a:srgbClr val="F2F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31520" y="2176272"/>
            <a:ext cx="38100" cy="347472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2194560"/>
            <a:ext cx="30175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Plazo de pago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0" y="2194560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✓  90 dias desde recepcion de factura — Aceptado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2560320"/>
            <a:ext cx="10698480" cy="347472"/>
          </a:xfrm>
          <a:prstGeom prst="rect">
            <a:avLst/>
          </a:prstGeom>
          <a:solidFill>
            <a:srgbClr val="F8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31520" y="2560320"/>
            <a:ext cx="38100" cy="347472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2578608"/>
            <a:ext cx="30175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Duracion del contrato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14800" y="2578608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✓  2 anos — Aceptado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31520" y="2944368"/>
            <a:ext cx="10698480" cy="347472"/>
          </a:xfrm>
          <a:prstGeom prst="rect">
            <a:avLst/>
          </a:prstGeom>
          <a:solidFill>
            <a:srgbClr val="F2F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31520" y="2944368"/>
            <a:ext cx="38100" cy="347472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2962656"/>
            <a:ext cx="30175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Template de contrato LATAM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14800" y="2962656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✓  Aceptado (con comentarios menores si necesario)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1520" y="3328416"/>
            <a:ext cx="10698480" cy="347472"/>
          </a:xfrm>
          <a:prstGeom prst="rect">
            <a:avLst/>
          </a:prstGeom>
          <a:solidFill>
            <a:srgbClr val="F8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731520" y="3328416"/>
            <a:ext cx="38100" cy="347472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14400" y="3346704"/>
            <a:ext cx="30175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Terminacion por conveniencia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14800" y="3346704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✓  Aceptado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31520" y="3712464"/>
            <a:ext cx="10698480" cy="347472"/>
          </a:xfrm>
          <a:prstGeom prst="rect">
            <a:avLst/>
          </a:prstGeom>
          <a:solidFill>
            <a:srgbClr val="F2F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731520" y="3712464"/>
            <a:ext cx="38100" cy="347472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14400" y="3730752"/>
            <a:ext cx="30175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Exclusividad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114800" y="3730752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✓  No requerida — Aceptado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31520" y="4096512"/>
            <a:ext cx="10698480" cy="347472"/>
          </a:xfrm>
          <a:prstGeom prst="rect">
            <a:avLst/>
          </a:prstGeom>
          <a:solidFill>
            <a:srgbClr val="F8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731520" y="4096512"/>
            <a:ext cx="38100" cy="347472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14400" y="4114800"/>
            <a:ext cx="30175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Ajuste de precios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114800" y="4114800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✓  Sin ajuste durante el contrato — Aceptado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31520" y="4480560"/>
            <a:ext cx="10698480" cy="347472"/>
          </a:xfrm>
          <a:prstGeom prst="rect">
            <a:avLst/>
          </a:prstGeom>
          <a:solidFill>
            <a:srgbClr val="F2F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731520" y="4480560"/>
            <a:ext cx="38100" cy="347472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914400" y="4498848"/>
            <a:ext cx="30175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Antiguedad empresa &gt; 2 anos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114800" y="4498848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✓  Confirmado (+4 anos)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31520" y="4864608"/>
            <a:ext cx="10698480" cy="347472"/>
          </a:xfrm>
          <a:prstGeom prst="rect">
            <a:avLst/>
          </a:prstGeom>
          <a:solidFill>
            <a:srgbClr val="F8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731520" y="4864608"/>
            <a:ext cx="38100" cy="347472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914400" y="4882896"/>
            <a:ext cx="30175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Validez de la oferta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114800" y="4882896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✓  90 dias calendario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31520" y="5248656"/>
            <a:ext cx="10698480" cy="347472"/>
          </a:xfrm>
          <a:prstGeom prst="rect">
            <a:avLst/>
          </a:prstGeom>
          <a:solidFill>
            <a:srgbClr val="F2F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731520" y="5248656"/>
            <a:ext cx="38100" cy="347472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914400" y="5266944"/>
            <a:ext cx="30175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Codigo de Conducta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114800" y="5266944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✓  Conocido y aceptado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31520" y="5632704"/>
            <a:ext cx="10698480" cy="347472"/>
          </a:xfrm>
          <a:prstGeom prst="rect">
            <a:avLst/>
          </a:prstGeom>
          <a:solidFill>
            <a:srgbClr val="F8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731520" y="5632704"/>
            <a:ext cx="38100" cy="347472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914400" y="5650992"/>
            <a:ext cx="30175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Anticorrupcion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114800" y="5650992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✓  FCPA, UK Bribery Act, Ley 20.393 CL, Ley 12.846 BR — Cumple</a:t>
            </a:r>
          </a:p>
        </p:txBody>
      </p:sp>
      <p:sp>
        <p:nvSpPr>
          <p:cNvPr id="50" name="Rectangle 49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52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0058400" y="457200"/>
            <a:ext cx="2103120" cy="59436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515600" y="914400"/>
            <a:ext cx="1371600" cy="50292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058400" y="457200"/>
            <a:ext cx="38100" cy="59436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332720" y="502920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0469880" y="502920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0607040" y="502920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0744200" y="502920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0332720" y="516636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0469880" y="516636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0607040" y="516636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0744200" y="516636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0332720" y="530352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0469880" y="530352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0607040" y="530352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0744200" y="530352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0332720" y="544068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10469880" y="544068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10607040" y="544068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10744200" y="544068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31520" y="731520"/>
            <a:ext cx="2743200" cy="50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31520" y="1371600"/>
            <a:ext cx="91440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1">
                <a:solidFill>
                  <a:srgbClr val="FFFFFF"/>
                </a:solidFill>
                <a:latin typeface="Calibri"/>
              </a:rPr>
              <a:t>LATAM no necesita mas posts.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2057400"/>
            <a:ext cx="91440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1">
                <a:solidFill>
                  <a:srgbClr val="FFFFFF"/>
                </a:solidFill>
                <a:latin typeface="Calibri"/>
              </a:rPr>
              <a:t>LATAM no necesita mas creadores.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" y="2743200"/>
            <a:ext cx="91440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1">
                <a:solidFill>
                  <a:srgbClr val="FFFFFF"/>
                </a:solidFill>
                <a:latin typeface="Calibri"/>
              </a:rPr>
              <a:t>LATAM necesita un sistema operativo regional de creadores.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3703320"/>
            <a:ext cx="91440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>
                <a:solidFill>
                  <a:srgbClr val="E4002B"/>
                </a:solidFill>
                <a:latin typeface="Calibri"/>
              </a:rPr>
              <a:t>Nosotros entregamos la estructura.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31520" y="4617720"/>
            <a:ext cx="3657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389120" y="4617720"/>
            <a:ext cx="1371600" cy="25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31520" y="4892040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00B4D8"/>
                </a:solidFill>
                <a:latin typeface="Calibri"/>
              </a:rPr>
              <a:t>TRENDS ON INFLUENCE</a:t>
            </a:r>
          </a:p>
          <a:p>
            <a:pPr algn="l"/>
            <a:r>
              <a:rPr sz="1400" b="0">
                <a:solidFill>
                  <a:srgbClr val="404070"/>
                </a:solidFill>
                <a:latin typeface="Calibri"/>
              </a:rPr>
              <a:t>  │  </a:t>
            </a:r>
          </a:p>
          <a:p>
            <a:pPr algn="l"/>
            <a:r>
              <a:rPr sz="1400" b="1">
                <a:solidFill>
                  <a:srgbClr val="E4002B"/>
                </a:solidFill>
                <a:latin typeface="Calibri"/>
              </a:rPr>
              <a:t>LATAM AIRLINES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" y="5440680"/>
            <a:ext cx="2743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8888AA"/>
                </a:solidFill>
                <a:latin typeface="Calibri"/>
              </a:rPr>
              <a:t>Proximos pasos: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1520" y="5715000"/>
            <a:ext cx="9144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Validacion -&gt; Demo de Tecnologia -&gt; Onboarding -&gt; Primer Ciclo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6080760"/>
            <a:ext cx="54864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00B4D8"/>
                </a:solidFill>
                <a:latin typeface="Calibri"/>
              </a:rPr>
              <a:t>contacto@trendsoninfluence.com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NUESTRO EQUIPO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>Liderazgo y Equipo Dedicado para LATAM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68096" y="1865376"/>
            <a:ext cx="3383280" cy="228600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731520" y="1828800"/>
            <a:ext cx="3383280" cy="228600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31520" y="1828800"/>
            <a:ext cx="3383280" cy="50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05840" y="210312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>
                <a:solidFill>
                  <a:srgbClr val="FFFFFF"/>
                </a:solidFill>
                <a:latin typeface="Calibri"/>
              </a:rPr>
              <a:t>Marina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2560320"/>
            <a:ext cx="283464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Fundadora &amp; CEO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05840" y="2926080"/>
            <a:ext cx="1371600" cy="127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05840" y="3108960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Vision estrategica, relaciones con clientes, operaciones globales.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471416" y="1865376"/>
            <a:ext cx="3383280" cy="228600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4434840" y="1828800"/>
            <a:ext cx="3383280" cy="228600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434840" y="1828800"/>
            <a:ext cx="3383280" cy="508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709160" y="210312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>
                <a:solidFill>
                  <a:srgbClr val="FFFFFF"/>
                </a:solidFill>
                <a:latin typeface="Calibri"/>
              </a:rPr>
              <a:t>Yann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09160" y="2560320"/>
            <a:ext cx="283464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00B4D8"/>
                </a:solidFill>
                <a:latin typeface="Calibri"/>
              </a:rPr>
              <a:t>Co-Fundador &amp; CTO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09160" y="2926080"/>
            <a:ext cx="1371600" cy="127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709160" y="3108960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Tecnologia, plataformas de datos, sistemas de curacion con IA.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174736" y="1865376"/>
            <a:ext cx="3383280" cy="228600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8138160" y="1828800"/>
            <a:ext cx="3383280" cy="228600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138160" y="1828800"/>
            <a:ext cx="3383280" cy="508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412480" y="210312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>
                <a:solidFill>
                  <a:srgbClr val="FFFFFF"/>
                </a:solidFill>
                <a:latin typeface="Calibri"/>
              </a:rPr>
              <a:t>Matheus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412480" y="2560320"/>
            <a:ext cx="283464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B800"/>
                </a:solidFill>
                <a:latin typeface="Calibri"/>
              </a:rPr>
              <a:t>Head de Operaciones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412480" y="2926080"/>
            <a:ext cx="1371600" cy="127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412480" y="3108960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Gestion de campanas, relaciones con creadores, coordinacion multi-mercado.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31520" y="4389120"/>
            <a:ext cx="10698480" cy="1280160"/>
          </a:xfrm>
          <a:prstGeom prst="roundRect">
            <a:avLst/>
          </a:prstGeom>
          <a:solidFill>
            <a:srgbClr val="F2F0FA"/>
          </a:solidFill>
          <a:ln w="12700">
            <a:solidFill>
              <a:srgbClr val="E0DE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005840" y="4526280"/>
            <a:ext cx="10241280" cy="10058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El equipo operacional escala segun el volumen de campanas. El squad dedicado para LATAM incluye: Campaign Manager, Curation Lead, Data Analyst, Creator Relations, Travel Coordinator, Legal &amp; Contract Support.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TESIS ESTRATEGICA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/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1371600"/>
            <a:ext cx="914400" cy="914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000" b="1">
                <a:solidFill>
                  <a:srgbClr val="E4002B"/>
                </a:solidFill>
                <a:latin typeface="Calibri"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2011680"/>
            <a:ext cx="960120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400" b="1">
                <a:solidFill>
                  <a:srgbClr val="FFFFFF"/>
                </a:solidFill>
                <a:latin typeface="Calibri"/>
              </a:rPr>
              <a:t>LATAM no necesita campanas aisladas de influencers. LATAM necesita una infraestructura regional de creadores capaz de transformar experiencias de viaje en preferencia de marca medible.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058400" y="4114800"/>
            <a:ext cx="914400" cy="914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000" b="1">
                <a:solidFill>
                  <a:srgbClr val="E4002B"/>
                </a:solidFill>
                <a:latin typeface="Calibri"/>
              </a:rPr>
              <a:t>”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97280" y="4754880"/>
            <a:ext cx="27432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502920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00" b="0">
                <a:solidFill>
                  <a:srgbClr val="00B4D8"/>
                </a:solidFill>
                <a:latin typeface="Calibri"/>
              </a:rPr>
              <a:t>Esta propuesta construye esa infraestructura.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EL DESAFIO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>Tres Dimensiones del Mismo Desafio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68096" y="2048256"/>
            <a:ext cx="3383280" cy="20116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731520" y="2011680"/>
            <a:ext cx="3383280" cy="20116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31520" y="2011680"/>
            <a:ext cx="3383280" cy="50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05840" y="2286000"/>
            <a:ext cx="2834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Calibri"/>
              </a:rPr>
              <a:t>Gobernanza Regional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05840" y="2834640"/>
            <a:ext cx="1097280" cy="127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05840" y="3017520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Centralizar operaciones multi-mercado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425696" y="2048256"/>
            <a:ext cx="3383280" cy="20116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4389120" y="2011680"/>
            <a:ext cx="3383280" cy="20116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389120" y="2011680"/>
            <a:ext cx="3383280" cy="508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663440" y="2286000"/>
            <a:ext cx="2834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Calibri"/>
              </a:rPr>
              <a:t>Inteligencia de Creadores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663440" y="2834640"/>
            <a:ext cx="1097280" cy="127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663440" y="3017520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Curacion y medicion basada en datos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083296" y="2048256"/>
            <a:ext cx="3383280" cy="20116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8046720" y="2011680"/>
            <a:ext cx="3383280" cy="20116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046720" y="2011680"/>
            <a:ext cx="3383280" cy="508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321040" y="2286000"/>
            <a:ext cx="2834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Calibri"/>
              </a:rPr>
              <a:t>Ejecucion de Experiencias de Viaje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321040" y="2834640"/>
            <a:ext cx="1097280" cy="127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321040" y="3017520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Logistica, eventos, contenido de destinos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389120" y="4389120"/>
            <a:ext cx="3383280" cy="1280160"/>
          </a:xfrm>
          <a:prstGeom prst="round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389120" y="4526280"/>
            <a:ext cx="3383280" cy="10058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600" b="1">
                <a:solidFill>
                  <a:srgbClr val="FFFFFF"/>
                </a:solidFill>
                <a:latin typeface="Calibri"/>
              </a:rPr>
              <a:t>Ecosistema de
Creadores LATAM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86000" y="4069080"/>
            <a:ext cx="914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0">
                <a:solidFill>
                  <a:srgbClr val="E4002B"/>
                </a:solidFill>
                <a:latin typeface="Calibri"/>
              </a:rPr>
              <a:t>↘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60720" y="4069080"/>
            <a:ext cx="914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800" b="0">
                <a:solidFill>
                  <a:srgbClr val="00B4D8"/>
                </a:solidFill>
                <a:latin typeface="Calibri"/>
              </a:rPr>
              <a:t>↓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44000" y="4069080"/>
            <a:ext cx="914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0">
                <a:solidFill>
                  <a:srgbClr val="FFB800"/>
                </a:solidFill>
                <a:latin typeface="Calibri"/>
              </a:rPr>
              <a:t>↙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LA TRANSFORMACION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>De Campanas Aisladas a Ecosistema Regional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1520" y="1737360"/>
            <a:ext cx="10698480" cy="411480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1783080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8888AA"/>
                </a:solidFill>
                <a:latin typeface="Calibri"/>
              </a:rPr>
              <a:t>Modelo Tradicional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0" y="1783080"/>
            <a:ext cx="914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8000" y="1783080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Modelo TOI para LATAM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31520" y="2240280"/>
            <a:ext cx="10698480" cy="457200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228600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8888AA"/>
                </a:solidFill>
                <a:latin typeface="Calibri"/>
              </a:rPr>
              <a:t>Campanas aisladas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0" y="2286000"/>
            <a:ext cx="914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58000" y="228600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Operacion regional integrada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283464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8888AA"/>
                </a:solidFill>
                <a:latin typeface="Calibri"/>
              </a:rPr>
              <a:t>Creadores aleatorios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0" y="2834640"/>
            <a:ext cx="914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58000" y="283464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Squad curado por mercado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31520" y="3337560"/>
            <a:ext cx="10698480" cy="457200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14400" y="338328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8888AA"/>
                </a:solidFill>
                <a:latin typeface="Calibri"/>
              </a:rPr>
              <a:t>Reportes manuales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3383280"/>
            <a:ext cx="914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58000" y="338328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Centro de Comando en tiempo real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14400" y="393192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8888AA"/>
                </a:solidFill>
                <a:latin typeface="Calibri"/>
              </a:rPr>
              <a:t>Gobernanza minima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43600" y="3931920"/>
            <a:ext cx="914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858000" y="393192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Proceso con SLAs y aprobaciones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31520" y="4434840"/>
            <a:ext cx="10698480" cy="457200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914400" y="448056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8888AA"/>
                </a:solidFill>
                <a:latin typeface="Calibri"/>
              </a:rPr>
              <a:t>Riesgo reputacional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43600" y="4480560"/>
            <a:ext cx="914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58000" y="448056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Protocolo de Brand Safety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14400" y="502920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8888AA"/>
                </a:solidFill>
                <a:latin typeface="Calibri"/>
              </a:rPr>
              <a:t>Metricas sueltas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943600" y="5029200"/>
            <a:ext cx="914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858000" y="502920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KPIs alineados a First Choice + Closeness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31520" y="5532120"/>
            <a:ext cx="10698480" cy="457200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914400" y="557784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8888AA"/>
                </a:solidFill>
                <a:latin typeface="Calibri"/>
              </a:rPr>
              <a:t>Sin exclusividad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943600" y="5577840"/>
            <a:ext cx="914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58000" y="557784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Exclusividad competitiva por vertical</a:t>
            </a:r>
          </a:p>
        </p:txBody>
      </p:sp>
      <p:sp>
        <p:nvSpPr>
          <p:cNvPr id="44" name="Rectangle 43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CONTEXTO DE MERCADO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>Las Decisiones de Viaje Comienzan en el Feed Social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68096" y="1865376"/>
            <a:ext cx="3383280" cy="210312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731520" y="1828800"/>
            <a:ext cx="3383280" cy="210312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31520" y="1828800"/>
            <a:ext cx="3383280" cy="50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05840" y="2103120"/>
            <a:ext cx="2834640" cy="11887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87% de Gen Z usa redes sociales para inspiracion de viaje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338328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00" b="0">
                <a:solidFill>
                  <a:srgbClr val="8888AA"/>
                </a:solidFill>
                <a:latin typeface="Calibri"/>
              </a:rPr>
              <a:t>Fuente: Booking.com Travel Report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471416" y="1865376"/>
            <a:ext cx="3383280" cy="210312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4434840" y="1828800"/>
            <a:ext cx="3383280" cy="210312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34840" y="1828800"/>
            <a:ext cx="3383280" cy="508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09160" y="2103120"/>
            <a:ext cx="2834640" cy="11887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TikTok: plataforma #1 de descubrimiento de viajes para menores de 35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09160" y="338328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00" b="0">
                <a:solidFill>
                  <a:srgbClr val="8888AA"/>
                </a:solidFill>
                <a:latin typeface="Calibri"/>
              </a:rPr>
              <a:t>Fuente: TikTok Travel Trends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174736" y="1865376"/>
            <a:ext cx="3383280" cy="210312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8138160" y="1828800"/>
            <a:ext cx="3383280" cy="210312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138160" y="1828800"/>
            <a:ext cx="3383280" cy="508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12480" y="2103120"/>
            <a:ext cx="2834640" cy="11887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2.3x mayor intencion de reserva con contenido de creadores vs. anuncios de marca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12480" y="338328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00" b="0">
                <a:solidFill>
                  <a:srgbClr val="8888AA"/>
                </a:solidFill>
                <a:latin typeface="Calibri"/>
              </a:rPr>
              <a:t>Fuente: Meta Travel Study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68096" y="4242816"/>
            <a:ext cx="3383280" cy="210312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731520" y="4206240"/>
            <a:ext cx="3383280" cy="210312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731520" y="4206240"/>
            <a:ext cx="3383280" cy="50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05840" y="4480560"/>
            <a:ext cx="2834640" cy="11887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73% de viajeros visitan un destino despues de ver contenido de creadores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05840" y="576072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00" b="0">
                <a:solidFill>
                  <a:srgbClr val="8888AA"/>
                </a:solidFill>
                <a:latin typeface="Calibri"/>
              </a:rPr>
              <a:t>Fuente: Phocuswright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471416" y="4242816"/>
            <a:ext cx="3383280" cy="210312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4434840" y="4206240"/>
            <a:ext cx="3383280" cy="210312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434840" y="4206240"/>
            <a:ext cx="3383280" cy="508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09160" y="4480560"/>
            <a:ext cx="2834640" cy="11887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Creadores locales generan 4x mas engagement que celebridades globales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09160" y="576072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00" b="0">
                <a:solidFill>
                  <a:srgbClr val="8888AA"/>
                </a:solidFill>
                <a:latin typeface="Calibri"/>
              </a:rPr>
              <a:t>Fuente: HypeAuditor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8174736" y="4242816"/>
            <a:ext cx="3383280" cy="210312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8138160" y="4206240"/>
            <a:ext cx="3383280" cy="210312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8138160" y="4206240"/>
            <a:ext cx="3383280" cy="508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412480" y="4480560"/>
            <a:ext cx="2834640" cy="11887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La busqueda social esta reemplazando la busqueda tradicional para planificar viajes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12480" y="576072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00" b="0">
                <a:solidFill>
                  <a:srgbClr val="8888AA"/>
                </a:solidFill>
                <a:latin typeface="Calibri"/>
              </a:rPr>
              <a:t>Fuente: Google Internal Data</a:t>
            </a:r>
          </a:p>
        </p:txBody>
      </p:sp>
      <p:sp>
        <p:nvSpPr>
          <p:cNvPr id="37" name="Rectangle 36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CUATRO LENTES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>Como Analizamos la Oportunidad de LATAM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68096" y="1865376"/>
            <a:ext cx="5303520" cy="201168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731520" y="1828800"/>
            <a:ext cx="5303520" cy="20116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31520" y="1828800"/>
            <a:ext cx="63500" cy="201168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05840" y="2011680"/>
            <a:ext cx="548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E4002B"/>
                </a:solidFill>
                <a:latin typeface="Calibri"/>
              </a:rPr>
              <a:t>01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5920" y="2057400"/>
            <a:ext cx="41148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00" b="1">
                <a:solidFill>
                  <a:srgbClr val="FFFFFF"/>
                </a:solidFill>
                <a:latin typeface="Calibri"/>
              </a:rPr>
              <a:t>Mercado de Viajes y Aviacion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645920" y="2560320"/>
            <a:ext cx="1371600" cy="127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645920" y="2743200"/>
            <a:ext cx="41148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Macro tendencias, recuperacion del turismo, social commerce en aviacion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391656" y="1865376"/>
            <a:ext cx="5303520" cy="201168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355080" y="1828800"/>
            <a:ext cx="5303520" cy="20116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355080" y="1828800"/>
            <a:ext cx="63500" cy="201168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629400" y="2011680"/>
            <a:ext cx="548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0B4D8"/>
                </a:solidFill>
                <a:latin typeface="Calibri"/>
              </a:rPr>
              <a:t>02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269480" y="2057400"/>
            <a:ext cx="41148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00" b="1">
                <a:solidFill>
                  <a:srgbClr val="FFFFFF"/>
                </a:solidFill>
                <a:latin typeface="Calibri"/>
              </a:rPr>
              <a:t>Marca LATAM y Destinos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269480" y="2560320"/>
            <a:ext cx="1371600" cy="127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269480" y="2743200"/>
            <a:ext cx="41148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Portafolio de rutas, posicionamiento premium, destinos como activo de contenido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68096" y="4197096"/>
            <a:ext cx="5303520" cy="201168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731520" y="4160520"/>
            <a:ext cx="5303520" cy="20116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731520" y="4160520"/>
            <a:ext cx="63500" cy="201168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005840" y="4343400"/>
            <a:ext cx="548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B800"/>
                </a:solidFill>
                <a:latin typeface="Calibri"/>
              </a:rPr>
              <a:t>03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45920" y="4389120"/>
            <a:ext cx="41148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00" b="1">
                <a:solidFill>
                  <a:srgbClr val="FFFFFF"/>
                </a:solidFill>
                <a:latin typeface="Calibri"/>
              </a:rPr>
              <a:t>Comportamiento de Creadores y Audiencia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645920" y="4892040"/>
            <a:ext cx="1371600" cy="127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1645920" y="5074920"/>
            <a:ext cx="41148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Tendencias de plataforma, formatos, segmentos de audiencia por mercado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391656" y="4197096"/>
            <a:ext cx="5303520" cy="201168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ounded Rectangle 36"/>
          <p:cNvSpPr/>
          <p:nvPr/>
        </p:nvSpPr>
        <p:spPr>
          <a:xfrm>
            <a:off x="6355080" y="4160520"/>
            <a:ext cx="5303520" cy="20116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6355080" y="4160520"/>
            <a:ext cx="63500" cy="201168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629400" y="4343400"/>
            <a:ext cx="548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E4002B"/>
                </a:solidFill>
                <a:latin typeface="Calibri"/>
              </a:rPr>
              <a:t>04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269480" y="4389120"/>
            <a:ext cx="41148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00" b="1">
                <a:solidFill>
                  <a:srgbClr val="FFFFFF"/>
                </a:solidFill>
                <a:latin typeface="Calibri"/>
              </a:rPr>
              <a:t>Oportunidad Competitiva y Regional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269480" y="4892040"/>
            <a:ext cx="1371600" cy="127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269480" y="5074920"/>
            <a:ext cx="41148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Que hacen los competidores, espacio en blanco, ventaja de primer movimiento</a:t>
            </a:r>
          </a:p>
        </p:txBody>
      </p:sp>
      <p:sp>
        <p:nvSpPr>
          <p:cNvPr id="43" name="Rectangle 42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LA CARRERA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/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1645920"/>
            <a:ext cx="96012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400" b="1">
                <a:solidFill>
                  <a:srgbClr val="1A1A2E"/>
                </a:solidFill>
                <a:latin typeface="Calibri"/>
              </a:rPr>
              <a:t>Las aerolineas ya no compiten solo por rutas.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560320"/>
            <a:ext cx="96012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400" b="1">
                <a:solidFill>
                  <a:srgbClr val="1A1A2E"/>
                </a:solidFill>
                <a:latin typeface="Calibri"/>
              </a:rPr>
              <a:t>Compiten por deseo, confianza y relevancia de destino en el feed social.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3474720"/>
            <a:ext cx="96012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400" b="1">
                <a:solidFill>
                  <a:srgbClr val="1A1A2E"/>
                </a:solidFill>
                <a:latin typeface="Calibri"/>
              </a:rPr>
              <a:t>Esto no es una campana.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4572000"/>
            <a:ext cx="96012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E4002B"/>
                </a:solidFill>
                <a:latin typeface="Calibri"/>
              </a:rPr>
              <a:t>Esto es una carrera por infraestructura de creadores.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97280" y="5486400"/>
            <a:ext cx="3657600" cy="381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Mayo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CONFIDENCIAL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