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5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515600" y="731520"/>
            <a:ext cx="164592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972800" y="1371600"/>
            <a:ext cx="1097280" cy="36576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457200"/>
            <a:ext cx="27432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515600" y="731520"/>
            <a:ext cx="38100" cy="5029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731520" y="5029200"/>
            <a:ext cx="3657600" cy="1905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3520440" y="420624"/>
            <a:ext cx="127000" cy="1270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69848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83564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972800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109959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1247119" y="8229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69848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83564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972800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1109959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1247119" y="96012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069848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083564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972800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11109959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1247119" y="109728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1069848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1083564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10972800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ectangle 25"/>
          <p:cNvSpPr/>
          <p:nvPr/>
        </p:nvSpPr>
        <p:spPr>
          <a:xfrm>
            <a:off x="11109959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11247119" y="123444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1069848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1083564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ectangle 29"/>
          <p:cNvSpPr/>
          <p:nvPr/>
        </p:nvSpPr>
        <p:spPr>
          <a:xfrm>
            <a:off x="10972800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11109959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11247119" y="137160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274320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384048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493776" y="5943600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274320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384048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493776" y="6053328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274320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ectangle 39"/>
          <p:cNvSpPr/>
          <p:nvPr/>
        </p:nvSpPr>
        <p:spPr>
          <a:xfrm>
            <a:off x="384048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493776" y="6163056"/>
            <a:ext cx="25400" cy="254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ounded Rectangle 41"/>
          <p:cNvSpPr/>
          <p:nvPr/>
        </p:nvSpPr>
        <p:spPr>
          <a:xfrm>
            <a:off x="731520" y="1097280"/>
            <a:ext cx="1828800" cy="274320"/>
          </a:xfrm>
          <a:prstGeom prst="roundRect">
            <a:avLst/>
          </a:prstGeom>
          <a:noFill/>
          <a:ln w="12700">
            <a:solidFill>
              <a:srgbClr val="E4002B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31520" y="1115568"/>
            <a:ext cx="1828800" cy="256032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731520" y="182880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  <a:p>
            <a:pPr algn="l"/>
            <a:r>
              <a:rPr sz="1400" b="0">
                <a:solidFill>
                  <a:srgbClr val="404070"/>
                </a:solidFill>
                <a:latin typeface="Calibri"/>
              </a:rPr>
              <a:t>  │  </a:t>
            </a:r>
          </a:p>
          <a:p>
            <a:pPr algn="l"/>
            <a:r>
              <a:rPr sz="1400" b="1">
                <a:solidFill>
                  <a:srgbClr val="E4002B"/>
                </a:solidFill>
                <a:latin typeface="Calibri"/>
              </a:rPr>
              <a:t>LATAM AIRLINES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731520" y="2651760"/>
            <a:ext cx="914400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600" b="1">
                <a:solidFill>
                  <a:srgbClr val="FFFFFF"/>
                </a:solidFill>
                <a:latin typeface="Calibri"/>
              </a:rPr>
              <a:t>Strategic Proposal — Influencer Marketing Management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731520" y="411480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CCCCDD"/>
                </a:solidFill>
                <a:latin typeface="Calibri"/>
              </a:rPr>
              <a:t>LATAM Airlines Group |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466344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</p:txBody>
      </p:sp>
      <p:sp>
        <p:nvSpPr>
          <p:cNvPr id="48" name="Rectangle 47"/>
          <p:cNvSpPr/>
          <p:nvPr/>
        </p:nvSpPr>
        <p:spPr>
          <a:xfrm>
            <a:off x="731520" y="5303520"/>
            <a:ext cx="45720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5303520" y="5303520"/>
            <a:ext cx="18288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7132320" y="5303520"/>
            <a:ext cx="914400" cy="254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31520" y="5577840"/>
            <a:ext cx="73152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Prepared for: Ms. Maria Isabel Campos Cereceda, Strategic Sourcing Management</a:t>
            </a:r>
          </a:p>
        </p:txBody>
      </p:sp>
      <p:sp>
        <p:nvSpPr>
          <p:cNvPr id="52" name="Rectangle 5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Rectangle 5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5" name="TextBox 5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COMPANY OVERVIEW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Trends On Influence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1508760"/>
            <a:ext cx="7315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00B4D8"/>
                </a:solidFill>
                <a:latin typeface="Calibri"/>
              </a:rPr>
              <a:t>Technology-Powered Influencer Marketing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73152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2011680"/>
            <a:ext cx="33832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Founded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00584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Brazil | +4 years of operations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443484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4434840" y="2011680"/>
            <a:ext cx="33832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Active markets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916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Brazil, Chile, Colombia, Peru, Argentina, Mexico, USA, EU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8138160" y="2011680"/>
            <a:ext cx="3383280" cy="10972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138160" y="2011680"/>
            <a:ext cx="33832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19456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FFB800"/>
                </a:solidFill>
                <a:latin typeface="Calibri"/>
              </a:rPr>
              <a:t>Positioning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8412480" y="25146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Technology company, not traditional agency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731520" y="338328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PILLARS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31520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914400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Trend Hunting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3520439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3703319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Intelligence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6309359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6492239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Management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098280" y="370332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281160" y="3749039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Data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457200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SERVICES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1520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Branding &amp; Awareness</a:t>
            </a:r>
          </a:p>
        </p:txBody>
      </p:sp>
      <p:sp>
        <p:nvSpPr>
          <p:cNvPr id="41" name="Rounded Rectangle 40"/>
          <p:cNvSpPr/>
          <p:nvPr/>
        </p:nvSpPr>
        <p:spPr>
          <a:xfrm>
            <a:off x="3520439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3520439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3703319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Performance &amp; Conversion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309359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309359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492239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UGC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9098280" y="4892040"/>
            <a:ext cx="246888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9098280" y="4892040"/>
            <a:ext cx="246888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9281160" y="4937760"/>
            <a:ext cx="21031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Events &amp; Experiences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PORTFOLIO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Proven Experience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Global Industrial Brand — Multi-Country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83464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6+ countries, 30+ creators, 2 consecutive years, Las Vegas events, ultra-specific curation by region.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1005840" y="4297680"/>
            <a:ext cx="2834640" cy="45720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TextBox 13"/>
          <p:cNvSpPr txBox="1"/>
          <p:nvPr/>
        </p:nvSpPr>
        <p:spPr>
          <a:xfrm>
            <a:off x="100584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DIRECTLY TRANSFERABLE TO LATAM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447141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443484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70916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TikTok Channel from Zero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09160" y="283464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0 to 30K followers, 20+ creators, 10 months, UGC diversified, replicable model.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4709160" y="4297680"/>
            <a:ext cx="2834640" cy="457200"/>
          </a:xfrm>
          <a:prstGeom prst="round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BRAND BUILDING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8174736" y="1865376"/>
            <a:ext cx="3383280" cy="329184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ounded Rectangle 23"/>
          <p:cNvSpPr/>
          <p:nvPr/>
        </p:nvSpPr>
        <p:spPr>
          <a:xfrm>
            <a:off x="8138160" y="1828800"/>
            <a:ext cx="3383280" cy="329184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412480" y="2103120"/>
            <a:ext cx="283464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B2B Performance — Employment Platform</a:t>
            </a:r>
          </a:p>
        </p:txBody>
      </p:sp>
      <p:sp>
        <p:nvSpPr>
          <p:cNvPr id="27" name="Rectangle 26"/>
          <p:cNvSpPr/>
          <p:nvPr/>
        </p:nvSpPr>
        <p:spPr>
          <a:xfrm>
            <a:off x="8412480" y="283464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8412480" y="3017520"/>
            <a:ext cx="2834640" cy="10972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3x conversions, 15-20 creators, 2 consecutive years, direct ROI.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412480" y="4297680"/>
            <a:ext cx="2834640" cy="457200"/>
          </a:xfrm>
          <a:prstGeom prst="round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80" y="4325112"/>
            <a:ext cx="2834640" cy="41148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800" b="1">
                <a:solidFill>
                  <a:srgbClr val="FFFFFF"/>
                </a:solidFill>
                <a:latin typeface="Calibri"/>
              </a:rPr>
              <a:t>MEASURABLE RESULTS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539496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Sectors: Agribusiness, Technology, B2B, Financial Services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COVERAGE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9+ Markets — Real Operations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1737360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1737360"/>
            <a:ext cx="50800" cy="6400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182880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Brazil (HQ)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291840" y="1847088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 Billing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577840" y="182880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FFB800"/>
                </a:solidFill>
                <a:latin typeface="Calibri"/>
              </a:rPr>
              <a:t>★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6355080" y="1737360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6355080" y="1737360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6629400" y="1828800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Chile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915400" y="1847088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1520" y="2487168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731520" y="2487168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1005840" y="2578608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Colombia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291840" y="2596896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6355080" y="2487168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6355080" y="2487168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6629400" y="2578608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Peru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8915400" y="2596896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731520" y="3236976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31520" y="3236976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05840" y="3328416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Argentina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3291840" y="3346704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355080" y="3236976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6355080" y="3236976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6629400" y="3328416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Mexico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8915400" y="3346704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31520" y="3986783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731520" y="3986783"/>
            <a:ext cx="50800" cy="6400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005840" y="4078223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USA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3291840" y="4096511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Full Operations + Direct/Partner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6355080" y="3986783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355080" y="3986783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629400" y="4078223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Ecuador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8915400" y="4096511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Available via Partner</a:t>
            </a:r>
          </a:p>
        </p:txBody>
      </p:sp>
      <p:sp>
        <p:nvSpPr>
          <p:cNvPr id="48" name="Rounded Rectangle 47"/>
          <p:cNvSpPr/>
          <p:nvPr/>
        </p:nvSpPr>
        <p:spPr>
          <a:xfrm>
            <a:off x="731520" y="4736592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731520" y="4736592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1005840" y="4828032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European Union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3291840" y="4846320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Available via Partner</a:t>
            </a:r>
          </a:p>
        </p:txBody>
      </p:sp>
      <p:sp>
        <p:nvSpPr>
          <p:cNvPr id="52" name="Rounded Rectangle 51"/>
          <p:cNvSpPr/>
          <p:nvPr/>
        </p:nvSpPr>
        <p:spPr>
          <a:xfrm>
            <a:off x="6355080" y="4736592"/>
            <a:ext cx="53035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6355080" y="4736592"/>
            <a:ext cx="50800" cy="64008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629400" y="4828032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Australia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8915400" y="4846320"/>
            <a:ext cx="2560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To be confirmed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731520" y="566928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Billing in local currency per country. Structure adaptable case by case with LATAM Procurement.</a:t>
            </a:r>
          </a:p>
        </p:txBody>
      </p:sp>
      <p:sp>
        <p:nvSpPr>
          <p:cNvPr id="57" name="Rectangle 5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Rectangle 58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0" name="TextBox 59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OPERATIONS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LATAM Approves. We Execute Everything Else.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5895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86868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1. Briefing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69748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299923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ounded Rectangle 11"/>
          <p:cNvSpPr/>
          <p:nvPr/>
        </p:nvSpPr>
        <p:spPr>
          <a:xfrm>
            <a:off x="297180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10896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2. Planning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93776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23951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212080" y="1828800"/>
            <a:ext cx="1965960" cy="109728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212080" y="1828800"/>
            <a:ext cx="196596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4924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3. Creator Curation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17804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747979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745236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58952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4. Contracting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418320" y="210312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9720072" y="185623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ounded Rectangle 24"/>
          <p:cNvSpPr/>
          <p:nvPr/>
        </p:nvSpPr>
        <p:spPr>
          <a:xfrm>
            <a:off x="9692640" y="182880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9829800" y="196596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5. Execution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75895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731520" y="3474720"/>
            <a:ext cx="1965960" cy="109728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731520" y="3474720"/>
            <a:ext cx="196596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6868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6. Content Approval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269748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299923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297180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310896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7. Publishing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93776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523951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521208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534924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8. Monitoring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717804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747979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745236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58952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9. Reporting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9418320" y="3749040"/>
            <a:ext cx="2743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4" name="Rounded Rectangle 43"/>
          <p:cNvSpPr/>
          <p:nvPr/>
        </p:nvSpPr>
        <p:spPr>
          <a:xfrm>
            <a:off x="9720072" y="3502152"/>
            <a:ext cx="1965960" cy="10972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ounded Rectangle 44"/>
          <p:cNvSpPr/>
          <p:nvPr/>
        </p:nvSpPr>
        <p:spPr>
          <a:xfrm>
            <a:off x="9692640" y="3474720"/>
            <a:ext cx="1965960" cy="10972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9829800" y="3611880"/>
            <a:ext cx="1691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10. Optimization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731520" y="5120640"/>
            <a:ext cx="5029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APPROVAL 1: Creator (Step 3)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5943600" y="5120640"/>
            <a:ext cx="5029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APPROVAL 2: Script + Content (Step 6)</a:t>
            </a:r>
          </a:p>
        </p:txBody>
      </p:sp>
      <p:sp>
        <p:nvSpPr>
          <p:cNvPr id="49" name="Rounded Rectangle 48"/>
          <p:cNvSpPr/>
          <p:nvPr/>
        </p:nvSpPr>
        <p:spPr>
          <a:xfrm>
            <a:off x="731520" y="548640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TextBox 49"/>
          <p:cNvSpPr txBox="1"/>
          <p:nvPr/>
        </p:nvSpPr>
        <p:spPr>
          <a:xfrm>
            <a:off x="914400" y="553212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1A1A2E"/>
                </a:solidFill>
                <a:latin typeface="Calibri"/>
              </a:rPr>
              <a:t>29 detailed stages  |  2 LATAM approvals  |  12 business days SLA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00B4D8"/>
                </a:solidFill>
                <a:latin typeface="Calibri"/>
              </a:rPr>
              <a:t>COMMAND CENTER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LATAM Campaign Command Center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576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548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48640" y="182880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731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731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Performance by country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2862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ounded Rectangle 20"/>
          <p:cNvSpPr/>
          <p:nvPr/>
        </p:nvSpPr>
        <p:spPr>
          <a:xfrm>
            <a:off x="2834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2834640" y="182880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3017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3017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Active creators count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5148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Rounded Rectangle 25"/>
          <p:cNvSpPr/>
          <p:nvPr/>
        </p:nvSpPr>
        <p:spPr>
          <a:xfrm>
            <a:off x="5120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5120640" y="182880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303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303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Deliverable status tracker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434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ounded Rectangle 30"/>
          <p:cNvSpPr/>
          <p:nvPr/>
        </p:nvSpPr>
        <p:spPr>
          <a:xfrm>
            <a:off x="7406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406640" y="182880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7589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7589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Approval pipeline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9720072" y="185623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ounded Rectangle 35"/>
          <p:cNvSpPr/>
          <p:nvPr/>
        </p:nvSpPr>
        <p:spPr>
          <a:xfrm>
            <a:off x="9692640" y="182880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9692640" y="182880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9875520" y="219456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875520" y="306324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Sentiment analysis</a:t>
            </a:r>
          </a:p>
        </p:txBody>
      </p:sp>
      <p:sp>
        <p:nvSpPr>
          <p:cNvPr id="40" name="Rounded Rectangle 39"/>
          <p:cNvSpPr/>
          <p:nvPr/>
        </p:nvSpPr>
        <p:spPr>
          <a:xfrm>
            <a:off x="576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ounded Rectangle 40"/>
          <p:cNvSpPr/>
          <p:nvPr/>
        </p:nvSpPr>
        <p:spPr>
          <a:xfrm>
            <a:off x="548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548640" y="393192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31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731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Alert system</a:t>
            </a:r>
          </a:p>
        </p:txBody>
      </p:sp>
      <p:sp>
        <p:nvSpPr>
          <p:cNvPr id="45" name="Rounded Rectangle 44"/>
          <p:cNvSpPr/>
          <p:nvPr/>
        </p:nvSpPr>
        <p:spPr>
          <a:xfrm>
            <a:off x="2862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ounded Rectangle 45"/>
          <p:cNvSpPr/>
          <p:nvPr/>
        </p:nvSpPr>
        <p:spPr>
          <a:xfrm>
            <a:off x="2834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2834640" y="393192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3017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3017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Campaign calendar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5148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ounded Rectangle 50"/>
          <p:cNvSpPr/>
          <p:nvPr/>
        </p:nvSpPr>
        <p:spPr>
          <a:xfrm>
            <a:off x="5120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120640" y="3931920"/>
            <a:ext cx="201168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303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5303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Market comparison</a:t>
            </a:r>
          </a:p>
        </p:txBody>
      </p:sp>
      <p:sp>
        <p:nvSpPr>
          <p:cNvPr id="55" name="Rounded Rectangle 54"/>
          <p:cNvSpPr/>
          <p:nvPr/>
        </p:nvSpPr>
        <p:spPr>
          <a:xfrm>
            <a:off x="7434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6" name="Rounded Rectangle 55"/>
          <p:cNvSpPr/>
          <p:nvPr/>
        </p:nvSpPr>
        <p:spPr>
          <a:xfrm>
            <a:off x="7406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7" name="Rectangle 56"/>
          <p:cNvSpPr/>
          <p:nvPr/>
        </p:nvSpPr>
        <p:spPr>
          <a:xfrm>
            <a:off x="7406640" y="3931920"/>
            <a:ext cx="201168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8" name="Rectangle 57"/>
          <p:cNvSpPr/>
          <p:nvPr/>
        </p:nvSpPr>
        <p:spPr>
          <a:xfrm>
            <a:off x="7589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7589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Paid media tracking</a:t>
            </a:r>
          </a:p>
        </p:txBody>
      </p:sp>
      <p:sp>
        <p:nvSpPr>
          <p:cNvPr id="60" name="Rounded Rectangle 59"/>
          <p:cNvSpPr/>
          <p:nvPr/>
        </p:nvSpPr>
        <p:spPr>
          <a:xfrm>
            <a:off x="9720072" y="3959352"/>
            <a:ext cx="20116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1" name="Rounded Rectangle 60"/>
          <p:cNvSpPr/>
          <p:nvPr/>
        </p:nvSpPr>
        <p:spPr>
          <a:xfrm>
            <a:off x="9692640" y="3931920"/>
            <a:ext cx="20116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2" name="Rectangle 61"/>
          <p:cNvSpPr/>
          <p:nvPr/>
        </p:nvSpPr>
        <p:spPr>
          <a:xfrm>
            <a:off x="9692640" y="3931920"/>
            <a:ext cx="201168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3" name="Rectangle 62"/>
          <p:cNvSpPr/>
          <p:nvPr/>
        </p:nvSpPr>
        <p:spPr>
          <a:xfrm>
            <a:off x="9875520" y="4297680"/>
            <a:ext cx="1645920" cy="73152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9875520" y="5166360"/>
            <a:ext cx="1645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Report generation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731520" y="594360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00B4D8"/>
                </a:solidFill>
                <a:latin typeface="Calibri"/>
              </a:rPr>
              <a:t>Compatible with Google Analytics + Meta Platforms</a:t>
            </a:r>
          </a:p>
        </p:txBody>
      </p:sp>
      <p:sp>
        <p:nvSpPr>
          <p:cNvPr id="66" name="Rectangle 6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7" name="Rectangle 6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8" name="Rectangle 6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CURATION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Two-Stage Curation: AI + Human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828800"/>
            <a:ext cx="338328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1005840" y="20574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Stage 1 (AI)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05840" y="25603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Destination fit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9718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Audience fit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05840" y="338327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Market fit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7947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Language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420624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Performance history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97680" y="320040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5029200" y="1828800"/>
            <a:ext cx="338328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502920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5303520" y="20574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E4002B"/>
                </a:solidFill>
                <a:latin typeface="Calibri"/>
              </a:rPr>
              <a:t>Stage 2 (Human)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303520" y="25603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Brand safety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303520" y="2944368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Competitor conflict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303520" y="3328415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Travel category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303520" y="3712463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Local relevance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5303520" y="4096511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Content quality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303520" y="44805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Reputational risk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595360" y="3200400"/>
            <a:ext cx="731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2400" b="0">
                <a:solidFill>
                  <a:srgbClr val="FFB800"/>
                </a:solidFill>
                <a:latin typeface="Calibri"/>
              </a:rPr>
              <a:t>→</a:t>
            </a:r>
          </a:p>
        </p:txBody>
      </p:sp>
      <p:sp>
        <p:nvSpPr>
          <p:cNvPr id="26" name="Rounded Rectangle 25"/>
          <p:cNvSpPr/>
          <p:nvPr/>
        </p:nvSpPr>
        <p:spPr>
          <a:xfrm>
            <a:off x="9326880" y="1828800"/>
            <a:ext cx="2377440" cy="34747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9326880" y="1828800"/>
            <a:ext cx="237744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509760" y="2057400"/>
            <a:ext cx="20116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B800"/>
                </a:solidFill>
                <a:latin typeface="Calibri"/>
              </a:rPr>
              <a:t>SHORTLIST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509760" y="2560320"/>
            <a:ext cx="2011680" cy="13716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Output: 3-5 profiles with data, justification, recommendation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731520" y="548640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914400" y="553212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No closed roster = open market = best fit, always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TRAVEL MANAGEMENT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Comprehensive Travel &amp; Experience Management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31520" y="1737360"/>
            <a:ext cx="5303520" cy="420624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731520" y="1737360"/>
            <a:ext cx="530352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1005840" y="192024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00B4D8"/>
                </a:solidFill>
                <a:latin typeface="Calibri"/>
              </a:rPr>
              <a:t>What we manage</a:t>
            </a:r>
          </a:p>
        </p:txBody>
      </p:sp>
      <p:sp>
        <p:nvSpPr>
          <p:cNvPr id="18" name="Rectangle 17"/>
          <p:cNvSpPr/>
          <p:nvPr/>
        </p:nvSpPr>
        <p:spPr>
          <a:xfrm>
            <a:off x="914400" y="2267712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05840" y="2286000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Bookings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005840" y="2624328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Payments</a:t>
            </a:r>
          </a:p>
        </p:txBody>
      </p:sp>
      <p:sp>
        <p:nvSpPr>
          <p:cNvPr id="21" name="Rectangle 20"/>
          <p:cNvSpPr/>
          <p:nvPr/>
        </p:nvSpPr>
        <p:spPr>
          <a:xfrm>
            <a:off x="914400" y="2944368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1005840" y="2962656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Agenda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005840" y="3300984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Tickets (provided by LATAM)</a:t>
            </a:r>
          </a:p>
        </p:txBody>
      </p:sp>
      <p:sp>
        <p:nvSpPr>
          <p:cNvPr id="24" name="Rectangle 23"/>
          <p:cNvSpPr/>
          <p:nvPr/>
        </p:nvSpPr>
        <p:spPr>
          <a:xfrm>
            <a:off x="914400" y="3621024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05840" y="3639312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Hotels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3977639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Per diems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914400" y="4297680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1005840" y="4315968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Contingencies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005840" y="4654296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On-site accompaniment</a:t>
            </a:r>
          </a:p>
        </p:txBody>
      </p:sp>
      <p:sp>
        <p:nvSpPr>
          <p:cNvPr id="30" name="Rectangle 29"/>
          <p:cNvSpPr/>
          <p:nvPr/>
        </p:nvSpPr>
        <p:spPr>
          <a:xfrm>
            <a:off x="914400" y="4974336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1005840" y="4992624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Deliverable control during travel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005840" y="5330952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Influencer behavior monitoring</a:t>
            </a:r>
          </a:p>
        </p:txBody>
      </p:sp>
      <p:sp>
        <p:nvSpPr>
          <p:cNvPr id="33" name="Rectangle 32"/>
          <p:cNvSpPr/>
          <p:nvPr/>
        </p:nvSpPr>
        <p:spPr>
          <a:xfrm>
            <a:off x="914400" y="5650992"/>
            <a:ext cx="4937760" cy="30175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1005840" y="5669280"/>
            <a:ext cx="475488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CCCCDD"/>
                </a:solidFill>
                <a:latin typeface="Calibri"/>
              </a:rPr>
              <a:t>●  Content quality assurance</a:t>
            </a:r>
          </a:p>
        </p:txBody>
      </p:sp>
      <p:sp>
        <p:nvSpPr>
          <p:cNvPr id="35" name="Rounded Rectangle 34"/>
          <p:cNvSpPr/>
          <p:nvPr/>
        </p:nvSpPr>
        <p:spPr>
          <a:xfrm>
            <a:off x="6309360" y="1737360"/>
            <a:ext cx="5303520" cy="32004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6309360" y="1737360"/>
            <a:ext cx="530352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6583680" y="1920240"/>
            <a:ext cx="4572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B800"/>
                </a:solidFill>
                <a:latin typeface="Calibri"/>
              </a:rPr>
              <a:t>Experience with events</a:t>
            </a:r>
          </a:p>
        </p:txBody>
      </p:sp>
      <p:sp>
        <p:nvSpPr>
          <p:cNvPr id="38" name="Rectangle 37"/>
          <p:cNvSpPr/>
          <p:nvPr/>
        </p:nvSpPr>
        <p:spPr>
          <a:xfrm>
            <a:off x="6492240" y="226771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583680" y="228600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Festival de Vina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6583680" y="269748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Rock in Rio</a:t>
            </a:r>
          </a:p>
        </p:txBody>
      </p:sp>
      <p:sp>
        <p:nvSpPr>
          <p:cNvPr id="41" name="Rectangle 40"/>
          <p:cNvSpPr/>
          <p:nvPr/>
        </p:nvSpPr>
        <p:spPr>
          <a:xfrm>
            <a:off x="6492240" y="309067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6583680" y="310896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Cordillera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583680" y="352044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Peru Mucho Gusto</a:t>
            </a:r>
          </a:p>
        </p:txBody>
      </p:sp>
      <p:sp>
        <p:nvSpPr>
          <p:cNvPr id="44" name="Rectangle 43"/>
          <p:cNvSpPr/>
          <p:nvPr/>
        </p:nvSpPr>
        <p:spPr>
          <a:xfrm>
            <a:off x="6492240" y="3913632"/>
            <a:ext cx="4937760" cy="347472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TextBox 44"/>
          <p:cNvSpPr txBox="1"/>
          <p:nvPr/>
        </p:nvSpPr>
        <p:spPr>
          <a:xfrm>
            <a:off x="6583680" y="393192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International events (Las Vegas)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83680" y="4343400"/>
            <a:ext cx="475488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✓  Multi-country coordination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309360" y="5303520"/>
            <a:ext cx="53035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Insurance: Travel and accident insurance managed as part of creator contracting.</a:t>
            </a:r>
          </a:p>
        </p:txBody>
      </p:sp>
      <p:sp>
        <p:nvSpPr>
          <p:cNvPr id="48" name="Rectangle 47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Rectangle 48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0" name="Rectangle 49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TextBox 50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GOVERNANCE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Operational Discipline, Not Just Meetings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1737360"/>
            <a:ext cx="10698480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78308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Ritual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8308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Frequency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0" y="178308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Scope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731520" y="2258568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2258568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914400" y="228600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Weekly Status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114800" y="228600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30min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0" y="228600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Campaign progress, approvals, alerts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731520" y="2788920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2788920"/>
            <a:ext cx="50800" cy="457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14400" y="2816352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Campaign Kick-off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4114800" y="2816352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0B4D8"/>
                </a:solidFill>
                <a:latin typeface="Calibri"/>
              </a:rPr>
              <a:t>Per campaign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943600" y="281635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Objectives, creators, timeline</a:t>
            </a:r>
          </a:p>
        </p:txBody>
      </p:sp>
      <p:sp>
        <p:nvSpPr>
          <p:cNvPr id="21" name="Rectangle 20"/>
          <p:cNvSpPr/>
          <p:nvPr/>
        </p:nvSpPr>
        <p:spPr>
          <a:xfrm>
            <a:off x="731520" y="3319272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731520" y="3319272"/>
            <a:ext cx="50800" cy="4572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914400" y="3346704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Content Approval Gates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114800" y="3346704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B800"/>
                </a:solidFill>
                <a:latin typeface="Calibri"/>
              </a:rPr>
              <a:t>Per deliverable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5943600" y="3346704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Script + content review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849624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1520" y="3849624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3877056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Risk Check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3877056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Continuous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943600" y="3877056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Brand safety monitoring</a:t>
            </a:r>
          </a:p>
        </p:txBody>
      </p:sp>
      <p:sp>
        <p:nvSpPr>
          <p:cNvPr id="31" name="Rectangle 30"/>
          <p:cNvSpPr/>
          <p:nvPr/>
        </p:nvSpPr>
        <p:spPr>
          <a:xfrm>
            <a:off x="731520" y="4379976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731520" y="4379976"/>
            <a:ext cx="50800" cy="457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914400" y="4407408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Post-Campaign Report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114800" y="4407408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00B4D8"/>
                </a:solidFill>
                <a:latin typeface="Calibri"/>
              </a:rPr>
              <a:t>5 days post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407408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Results, learnings, recommendations</a:t>
            </a:r>
          </a:p>
        </p:txBody>
      </p:sp>
      <p:sp>
        <p:nvSpPr>
          <p:cNvPr id="36" name="Rectangle 35"/>
          <p:cNvSpPr/>
          <p:nvPr/>
        </p:nvSpPr>
        <p:spPr>
          <a:xfrm>
            <a:off x="731520" y="4910328"/>
            <a:ext cx="10698480" cy="457200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731520" y="4910328"/>
            <a:ext cx="50800" cy="4572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914400" y="493776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Monthly Benchmark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4114800" y="4937760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B800"/>
                </a:solidFill>
                <a:latin typeface="Calibri"/>
              </a:rPr>
              <a:t>1h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5943600" y="4937760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Market trends, competitive intel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31520" y="5440680"/>
            <a:ext cx="10698480" cy="457200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731520" y="5440680"/>
            <a:ext cx="50800" cy="4572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914400" y="5468112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QBR (Quarterly)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4114800" y="5468112"/>
            <a:ext cx="18288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1h30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5943600" y="5468112"/>
            <a:ext cx="5029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Strategic review, optimization, planning</a:t>
            </a:r>
          </a:p>
        </p:txBody>
      </p:sp>
      <p:sp>
        <p:nvSpPr>
          <p:cNvPr id="46" name="Rectangle 4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Rectangle 4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SQUAD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Dedicated Team for LATAM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3657600" y="1828800"/>
            <a:ext cx="4846320" cy="73152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3657600" y="1920240"/>
            <a:ext cx="4846320" cy="5486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Account Director (Strategy + Governance)</a:t>
            </a:r>
          </a:p>
        </p:txBody>
      </p:sp>
      <p:sp>
        <p:nvSpPr>
          <p:cNvPr id="17" name="Rectangle 16"/>
          <p:cNvSpPr/>
          <p:nvPr/>
        </p:nvSpPr>
        <p:spPr>
          <a:xfrm>
            <a:off x="6035040" y="2560320"/>
            <a:ext cx="25400" cy="36576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274320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274320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365760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Influencer Manager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1947672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1947672" y="3017520"/>
            <a:ext cx="150876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2039112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Content Strategist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3621024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Rectangle 24"/>
          <p:cNvSpPr/>
          <p:nvPr/>
        </p:nvSpPr>
        <p:spPr>
          <a:xfrm>
            <a:off x="3621024" y="3017520"/>
            <a:ext cx="150876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3712464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Producer / Travel Coordinator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5294376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294376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5385816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Data Analyst</a:t>
            </a:r>
          </a:p>
        </p:txBody>
      </p:sp>
      <p:sp>
        <p:nvSpPr>
          <p:cNvPr id="30" name="Rounded Rectangle 29"/>
          <p:cNvSpPr/>
          <p:nvPr/>
        </p:nvSpPr>
        <p:spPr>
          <a:xfrm>
            <a:off x="6967728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6967728" y="3017520"/>
            <a:ext cx="1508760" cy="381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7059168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Legal / Contract Support</a:t>
            </a:r>
          </a:p>
        </p:txBody>
      </p:sp>
      <p:sp>
        <p:nvSpPr>
          <p:cNvPr id="33" name="Rounded Rectangle 32"/>
          <p:cNvSpPr/>
          <p:nvPr/>
        </p:nvSpPr>
        <p:spPr>
          <a:xfrm>
            <a:off x="8641080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641080" y="3017520"/>
            <a:ext cx="150876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732520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Community / Social Listening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10314432" y="3017520"/>
            <a:ext cx="1508760" cy="164592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ectangle 36"/>
          <p:cNvSpPr/>
          <p:nvPr/>
        </p:nvSpPr>
        <p:spPr>
          <a:xfrm>
            <a:off x="10314432" y="3017520"/>
            <a:ext cx="1508760" cy="381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TextBox 37"/>
          <p:cNvSpPr txBox="1"/>
          <p:nvPr/>
        </p:nvSpPr>
        <p:spPr>
          <a:xfrm>
            <a:off x="10405872" y="3200400"/>
            <a:ext cx="1325880" cy="12801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CCCCDD"/>
                </a:solidFill>
                <a:latin typeface="Calibri"/>
              </a:rPr>
              <a:t>Paid Media Interface</a:t>
            </a:r>
          </a:p>
        </p:txBody>
      </p:sp>
      <p:sp>
        <p:nvSpPr>
          <p:cNvPr id="39" name="Rectangle 38"/>
          <p:cNvSpPr/>
          <p:nvPr/>
        </p:nvSpPr>
        <p:spPr>
          <a:xfrm>
            <a:off x="6035040" y="4663440"/>
            <a:ext cx="25400" cy="36576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Rounded Rectangle 39"/>
          <p:cNvSpPr/>
          <p:nvPr/>
        </p:nvSpPr>
        <p:spPr>
          <a:xfrm>
            <a:off x="1371600" y="5029200"/>
            <a:ext cx="9418320" cy="6400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1371600" y="5029200"/>
            <a:ext cx="9418320" cy="25400"/>
          </a:xfrm>
          <a:prstGeom prst="rect">
            <a:avLst/>
          </a:prstGeom>
          <a:solidFill>
            <a:srgbClr val="8888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1554480" y="5074920"/>
            <a:ext cx="9052560" cy="5029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8888AA"/>
                </a:solidFill>
                <a:latin typeface="Calibri"/>
              </a:rPr>
              <a:t>Interaction with: CCEE Chile | Growth | Loyalty | LATAM Pass | Media Agency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MEASUREMENT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KPIs Aligned to LATAM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E4002B"/>
                </a:solidFill>
                <a:latin typeface="Calibri"/>
              </a:rPr>
              <a:t>First Choice (Awareness)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56032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Views (3s+)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00584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Impressions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0584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Saves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0584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Shares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0584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Real Reach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447141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443484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Closeness (Engagement)</a:t>
            </a:r>
          </a:p>
        </p:txBody>
      </p:sp>
      <p:sp>
        <p:nvSpPr>
          <p:cNvPr id="21" name="Rectangle 20"/>
          <p:cNvSpPr/>
          <p:nvPr/>
        </p:nvSpPr>
        <p:spPr>
          <a:xfrm>
            <a:off x="4709160" y="256032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470916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Engagement Rate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70916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Interactions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70916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Qualified Comments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70916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Net Sentiment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470916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Brand Health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8174736" y="1865376"/>
            <a:ext cx="3383280" cy="32004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8138160" y="1828800"/>
            <a:ext cx="3383280" cy="32004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841248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B800"/>
                </a:solidFill>
                <a:latin typeface="Calibri"/>
              </a:rPr>
              <a:t>Efficiency</a:t>
            </a:r>
          </a:p>
        </p:txBody>
      </p:sp>
      <p:sp>
        <p:nvSpPr>
          <p:cNvPr id="31" name="Rectangle 30"/>
          <p:cNvSpPr/>
          <p:nvPr/>
        </p:nvSpPr>
        <p:spPr>
          <a:xfrm>
            <a:off x="8412480" y="256032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12480" y="274320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CPV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412480" y="315468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8412480" y="356616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CPM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8412480" y="3977639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CTR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12480" y="4389120"/>
            <a:ext cx="283464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●  VTR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731520" y="521208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Paid Amplification ROI, Benchmark vs. competitors, Sentiment trend</a:t>
            </a:r>
          </a:p>
        </p:txBody>
      </p:sp>
      <p:sp>
        <p:nvSpPr>
          <p:cNvPr id="38" name="Rounded Rectangle 37"/>
          <p:cNvSpPr/>
          <p:nvPr/>
        </p:nvSpPr>
        <p:spPr>
          <a:xfrm>
            <a:off x="731520" y="5577840"/>
            <a:ext cx="10698480" cy="36576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914400" y="5623560"/>
            <a:ext cx="103327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E4002B"/>
                </a:solidFill>
                <a:latin typeface="Calibri"/>
              </a:rPr>
              <a:t>All in real-time via Campaign Command Center</a:t>
            </a:r>
          </a:p>
        </p:txBody>
      </p:sp>
      <p:sp>
        <p:nvSpPr>
          <p:cNvPr id="40" name="Rectangle 3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Rectangle 4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Rectangle 4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TextBox 4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44" name="TextBox 4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AGENDA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Executive Agenda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171907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868680" y="173736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01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280160" y="17373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Our Team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68680" y="213969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02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280160" y="213969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Strategic Thesis</a:t>
            </a:r>
          </a:p>
        </p:txBody>
      </p:sp>
      <p:sp>
        <p:nvSpPr>
          <p:cNvPr id="20" name="Rectangle 19"/>
          <p:cNvSpPr/>
          <p:nvPr/>
        </p:nvSpPr>
        <p:spPr>
          <a:xfrm>
            <a:off x="731520" y="2523744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868680" y="254203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03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280160" y="254203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The LATAM Challenge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868680" y="294436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04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80160" y="294436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From Campaigns to Ecosystem</a:t>
            </a:r>
          </a:p>
        </p:txBody>
      </p:sp>
      <p:sp>
        <p:nvSpPr>
          <p:cNvPr id="25" name="Rectangle 24"/>
          <p:cNvSpPr/>
          <p:nvPr/>
        </p:nvSpPr>
        <p:spPr>
          <a:xfrm>
            <a:off x="731520" y="3328416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868680" y="3346704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05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1280160" y="3346704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Travel &amp; Influence Market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868680" y="3749039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1280160" y="3749039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Four Lenses for LATAM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4133088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TextBox 30"/>
          <p:cNvSpPr txBox="1"/>
          <p:nvPr/>
        </p:nvSpPr>
        <p:spPr>
          <a:xfrm>
            <a:off x="868680" y="415137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07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280160" y="415137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Not a Campaign — A Race for Infrastructure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68680" y="455371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08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280160" y="455371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Company Overview</a:t>
            </a:r>
          </a:p>
        </p:txBody>
      </p:sp>
      <p:sp>
        <p:nvSpPr>
          <p:cNvPr id="35" name="Rectangle 34"/>
          <p:cNvSpPr/>
          <p:nvPr/>
        </p:nvSpPr>
        <p:spPr>
          <a:xfrm>
            <a:off x="731520" y="4937760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868680" y="495604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09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1280160" y="495604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Portfolio &amp; Credentials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868680" y="5358383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10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1280160" y="5358383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Market Coverage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74243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868680" y="576072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11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1280160" y="576072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Operational Model</a:t>
            </a:r>
          </a:p>
        </p:txBody>
      </p:sp>
      <p:sp>
        <p:nvSpPr>
          <p:cNvPr id="43" name="Rectangle 42"/>
          <p:cNvSpPr/>
          <p:nvPr/>
        </p:nvSpPr>
        <p:spPr>
          <a:xfrm>
            <a:off x="6400800" y="171907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6537960" y="173736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12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6949440" y="173736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Campaign Command Center</a:t>
            </a:r>
          </a:p>
        </p:txBody>
      </p:sp>
      <p:sp>
        <p:nvSpPr>
          <p:cNvPr id="46" name="TextBox 45"/>
          <p:cNvSpPr txBox="1"/>
          <p:nvPr/>
        </p:nvSpPr>
        <p:spPr>
          <a:xfrm>
            <a:off x="6537960" y="213969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13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49440" y="213969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Two-Stage Curation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400800" y="2523744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37960" y="254203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14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6949440" y="254203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Travel &amp; Events Management</a:t>
            </a:r>
          </a:p>
        </p:txBody>
      </p:sp>
      <p:sp>
        <p:nvSpPr>
          <p:cNvPr id="51" name="TextBox 50"/>
          <p:cNvSpPr txBox="1"/>
          <p:nvPr/>
        </p:nvSpPr>
        <p:spPr>
          <a:xfrm>
            <a:off x="6537960" y="294436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15</a:t>
            </a:r>
          </a:p>
        </p:txBody>
      </p:sp>
      <p:sp>
        <p:nvSpPr>
          <p:cNvPr id="52" name="TextBox 51"/>
          <p:cNvSpPr txBox="1"/>
          <p:nvPr/>
        </p:nvSpPr>
        <p:spPr>
          <a:xfrm>
            <a:off x="6949440" y="294436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Governance</a:t>
            </a:r>
          </a:p>
        </p:txBody>
      </p:sp>
      <p:sp>
        <p:nvSpPr>
          <p:cNvPr id="53" name="Rectangle 52"/>
          <p:cNvSpPr/>
          <p:nvPr/>
        </p:nvSpPr>
        <p:spPr>
          <a:xfrm>
            <a:off x="6400800" y="3328416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6537960" y="3346704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6949440" y="3346704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Squad Structure</a:t>
            </a:r>
          </a:p>
        </p:txBody>
      </p:sp>
      <p:sp>
        <p:nvSpPr>
          <p:cNvPr id="56" name="TextBox 55"/>
          <p:cNvSpPr txBox="1"/>
          <p:nvPr/>
        </p:nvSpPr>
        <p:spPr>
          <a:xfrm>
            <a:off x="6537960" y="3749039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17</a:t>
            </a:r>
          </a:p>
        </p:txBody>
      </p:sp>
      <p:sp>
        <p:nvSpPr>
          <p:cNvPr id="57" name="TextBox 56"/>
          <p:cNvSpPr txBox="1"/>
          <p:nvPr/>
        </p:nvSpPr>
        <p:spPr>
          <a:xfrm>
            <a:off x="6949440" y="3749039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Measurement &amp; ROI</a:t>
            </a:r>
          </a:p>
        </p:txBody>
      </p:sp>
      <p:sp>
        <p:nvSpPr>
          <p:cNvPr id="58" name="Rectangle 57"/>
          <p:cNvSpPr/>
          <p:nvPr/>
        </p:nvSpPr>
        <p:spPr>
          <a:xfrm>
            <a:off x="6400800" y="4133088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9" name="TextBox 58"/>
          <p:cNvSpPr txBox="1"/>
          <p:nvPr/>
        </p:nvSpPr>
        <p:spPr>
          <a:xfrm>
            <a:off x="6537960" y="4151376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18</a:t>
            </a:r>
          </a:p>
        </p:txBody>
      </p:sp>
      <p:sp>
        <p:nvSpPr>
          <p:cNvPr id="60" name="TextBox 59"/>
          <p:cNvSpPr txBox="1"/>
          <p:nvPr/>
        </p:nvSpPr>
        <p:spPr>
          <a:xfrm>
            <a:off x="6949440" y="4151376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Proprietary Technologies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6537960" y="4553712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19</a:t>
            </a:r>
          </a:p>
        </p:txBody>
      </p:sp>
      <p:sp>
        <p:nvSpPr>
          <p:cNvPr id="62" name="TextBox 61"/>
          <p:cNvSpPr txBox="1"/>
          <p:nvPr/>
        </p:nvSpPr>
        <p:spPr>
          <a:xfrm>
            <a:off x="6949440" y="4553712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Economic Model</a:t>
            </a:r>
          </a:p>
        </p:txBody>
      </p:sp>
      <p:sp>
        <p:nvSpPr>
          <p:cNvPr id="63" name="Rectangle 62"/>
          <p:cNvSpPr/>
          <p:nvPr/>
        </p:nvSpPr>
        <p:spPr>
          <a:xfrm>
            <a:off x="6400800" y="4937760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4" name="TextBox 63"/>
          <p:cNvSpPr txBox="1"/>
          <p:nvPr/>
        </p:nvSpPr>
        <p:spPr>
          <a:xfrm>
            <a:off x="6537960" y="4956048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20</a:t>
            </a:r>
          </a:p>
        </p:txBody>
      </p:sp>
      <p:sp>
        <p:nvSpPr>
          <p:cNvPr id="65" name="TextBox 64"/>
          <p:cNvSpPr txBox="1"/>
          <p:nvPr/>
        </p:nvSpPr>
        <p:spPr>
          <a:xfrm>
            <a:off x="6949440" y="4956048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LATAM Travel Rate Table</a:t>
            </a:r>
          </a:p>
        </p:txBody>
      </p:sp>
      <p:sp>
        <p:nvSpPr>
          <p:cNvPr id="66" name="TextBox 65"/>
          <p:cNvSpPr txBox="1"/>
          <p:nvPr/>
        </p:nvSpPr>
        <p:spPr>
          <a:xfrm>
            <a:off x="6537960" y="5358383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21</a:t>
            </a:r>
          </a:p>
        </p:txBody>
      </p:sp>
      <p:sp>
        <p:nvSpPr>
          <p:cNvPr id="67" name="TextBox 66"/>
          <p:cNvSpPr txBox="1"/>
          <p:nvPr/>
        </p:nvSpPr>
        <p:spPr>
          <a:xfrm>
            <a:off x="6949440" y="5358383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Commercial Terms</a:t>
            </a:r>
          </a:p>
        </p:txBody>
      </p:sp>
      <p:sp>
        <p:nvSpPr>
          <p:cNvPr id="68" name="Rectangle 67"/>
          <p:cNvSpPr/>
          <p:nvPr/>
        </p:nvSpPr>
        <p:spPr>
          <a:xfrm>
            <a:off x="6400800" y="5742432"/>
            <a:ext cx="5303520" cy="347472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9" name="TextBox 68"/>
          <p:cNvSpPr txBox="1"/>
          <p:nvPr/>
        </p:nvSpPr>
        <p:spPr>
          <a:xfrm>
            <a:off x="6537960" y="5760720"/>
            <a:ext cx="457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22</a:t>
            </a:r>
          </a:p>
        </p:txBody>
      </p:sp>
      <p:sp>
        <p:nvSpPr>
          <p:cNvPr id="70" name="TextBox 69"/>
          <p:cNvSpPr txBox="1"/>
          <p:nvPr/>
        </p:nvSpPr>
        <p:spPr>
          <a:xfrm>
            <a:off x="6949440" y="576072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Closing</a:t>
            </a:r>
          </a:p>
        </p:txBody>
      </p:sp>
      <p:sp>
        <p:nvSpPr>
          <p:cNvPr id="71" name="Rectangle 7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2" name="Rectangle 7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3" name="Rectangle 7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4" name="TextBox 7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75" name="TextBox 7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TECHNOLOGY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Five Proprietary Platforms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809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3152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1828800"/>
            <a:ext cx="63500" cy="1828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E4002B"/>
                </a:solidFill>
                <a:latin typeface="Calibri"/>
              </a:rPr>
              <a:t>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46304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Two-Stage Curation Engine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005840" y="2468880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00584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AI longlist -&gt; Human validation -&gt; Shortlist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447141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443484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4434840" y="1828800"/>
            <a:ext cx="63500" cy="1828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470916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00B4D8"/>
                </a:solidFill>
                <a:latin typeface="Calibri"/>
              </a:rPr>
              <a:t>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16636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Audience Overlap Analysis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4709160" y="2468880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470916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Cross-creator audience deduplication, 15-25% budget optimization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8174736" y="1865376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8138160" y="1828800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8138160" y="1828800"/>
            <a:ext cx="63500" cy="1828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8412480" y="1965960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B800"/>
                </a:solidFill>
                <a:latin typeface="Calibri"/>
              </a:rPr>
              <a:t>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8869680" y="1965960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Publi Comparator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8412480" y="2468880"/>
            <a:ext cx="109728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412480" y="26517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Creator vs. own history, Brand vs. competitors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2596896" y="4014215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2560320" y="3977639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2560320" y="3977639"/>
            <a:ext cx="63500" cy="1828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2834640" y="4114799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E4002B"/>
                </a:solidFill>
                <a:latin typeface="Calibri"/>
              </a:rPr>
              <a:t>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3291840" y="4114799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Real-Time Campaign Command Center</a:t>
            </a:r>
          </a:p>
        </p:txBody>
      </p:sp>
      <p:sp>
        <p:nvSpPr>
          <p:cNvPr id="41" name="Rectangle 40"/>
          <p:cNvSpPr/>
          <p:nvPr/>
        </p:nvSpPr>
        <p:spPr>
          <a:xfrm>
            <a:off x="2834640" y="4617719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2834640" y="4800599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5 customizable views, multi-market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6300216" y="4014215"/>
            <a:ext cx="3383280" cy="182880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ounded Rectangle 43"/>
          <p:cNvSpPr/>
          <p:nvPr/>
        </p:nvSpPr>
        <p:spPr>
          <a:xfrm>
            <a:off x="6263640" y="3977639"/>
            <a:ext cx="3383280" cy="182880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6263640" y="3977639"/>
            <a:ext cx="63500" cy="1828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6537960" y="4114799"/>
            <a:ext cx="457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00B4D8"/>
                </a:solidFill>
                <a:latin typeface="Calibri"/>
              </a:rPr>
              <a:t>5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6995160" y="4114799"/>
            <a:ext cx="23774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Sentiment &amp; Brand Safety Monitor</a:t>
            </a:r>
          </a:p>
        </p:txBody>
      </p:sp>
      <p:sp>
        <p:nvSpPr>
          <p:cNvPr id="48" name="Rectangle 47"/>
          <p:cNvSpPr/>
          <p:nvPr/>
        </p:nvSpPr>
        <p:spPr>
          <a:xfrm>
            <a:off x="6537960" y="4617719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9" name="TextBox 48"/>
          <p:cNvSpPr txBox="1"/>
          <p:nvPr/>
        </p:nvSpPr>
        <p:spPr>
          <a:xfrm>
            <a:off x="6537960" y="4800599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CCCCDD"/>
                </a:solidFill>
                <a:latin typeface="Calibri"/>
              </a:rPr>
              <a:t>Comment categorization, crisis detection, reputational alerts</a:t>
            </a:r>
          </a:p>
        </p:txBody>
      </p:sp>
      <p:sp>
        <p:nvSpPr>
          <p:cNvPr id="50" name="TextBox 49"/>
          <p:cNvSpPr txBox="1"/>
          <p:nvPr/>
        </p:nvSpPr>
        <p:spPr>
          <a:xfrm>
            <a:off x="731520" y="5943600"/>
            <a:ext cx="10058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In production. Not a roadmap.</a:t>
            </a:r>
          </a:p>
        </p:txBody>
      </p:sp>
      <p:sp>
        <p:nvSpPr>
          <p:cNvPr id="51" name="Rectangle 50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Rectangle 52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4" name="TextBox 53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5" name="TextBox 54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ECONOMIC MODEL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Transparent Commission-Based Model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31520" y="1828800"/>
            <a:ext cx="4572000" cy="18288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731520" y="1828800"/>
            <a:ext cx="45720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914400" y="1965960"/>
            <a:ext cx="41148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7200" b="1">
                <a:solidFill>
                  <a:srgbClr val="E4002B"/>
                </a:solidFill>
                <a:latin typeface="Calibri"/>
              </a:rPr>
              <a:t>15%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914400" y="292608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15% Agency Commission on influencer fees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5669280" y="1828800"/>
            <a:ext cx="5760720" cy="9144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852160" y="1920240"/>
            <a:ext cx="539496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What it covers: Curation, management, technology, monitoring, reporting, governance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669280" y="2926080"/>
            <a:ext cx="5486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1A1A2E"/>
                </a:solidFill>
                <a:latin typeface="Calibri"/>
              </a:rPr>
              <a:t>Additional costs (at cost, no margin):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852160" y="329184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Deliverables: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680960" y="329184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Scripts, editing, extra content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852160" y="365760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Production: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7680960" y="365760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Photography, video when applicable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852160" y="402336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Rights: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680960" y="402336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Image rights negotiated per campaign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5852160" y="438912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Travel &amp; logistics: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7680960" y="438912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At LATAM pre-established rates (no commission)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852160" y="4754880"/>
            <a:ext cx="18288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●  Paid media: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680960" y="4754880"/>
            <a:ext cx="36576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Management if applicable</a:t>
            </a:r>
          </a:p>
        </p:txBody>
      </p:sp>
      <p:sp>
        <p:nvSpPr>
          <p:cNvPr id="24" name="Rounded Rectangle 23"/>
          <p:cNvSpPr/>
          <p:nvPr/>
        </p:nvSpPr>
        <p:spPr>
          <a:xfrm>
            <a:off x="731520" y="5303520"/>
            <a:ext cx="10698480" cy="45720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914400" y="5349240"/>
            <a:ext cx="1033272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Agency earns on commission, not on creator markup.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ectangle 27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TRAVEL RATES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Travel &amp; Logistics — LATAM Rate Table</a:t>
            </a:r>
          </a:p>
        </p:txBody>
      </p:sp>
      <p:sp>
        <p:nvSpPr>
          <p:cNvPr id="15" name="Rectangle 14"/>
          <p:cNvSpPr/>
          <p:nvPr/>
        </p:nvSpPr>
        <p:spPr>
          <a:xfrm>
            <a:off x="1828800" y="2011680"/>
            <a:ext cx="8503920" cy="50292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828800" y="2011680"/>
            <a:ext cx="850392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2103120" y="2084831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FFFFFF"/>
                </a:solidFill>
                <a:latin typeface="Calibri"/>
              </a:rPr>
              <a:t>Item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029200" y="2084831"/>
            <a:ext cx="2743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E4002B"/>
                </a:solidFill>
                <a:latin typeface="Calibri"/>
              </a:rPr>
              <a:t>International (USD)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7772400" y="2084831"/>
            <a:ext cx="2286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1">
                <a:solidFill>
                  <a:srgbClr val="00B4D8"/>
                </a:solidFill>
                <a:latin typeface="Calibri"/>
              </a:rPr>
              <a:t>National (USD)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828800" y="2651760"/>
            <a:ext cx="8503920" cy="54864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2103120" y="274320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Hotel per night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5029200" y="274320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$145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772400" y="2743200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$110</a:t>
            </a:r>
          </a:p>
        </p:txBody>
      </p:sp>
      <p:sp>
        <p:nvSpPr>
          <p:cNvPr id="24" name="Rectangle 23"/>
          <p:cNvSpPr/>
          <p:nvPr/>
        </p:nvSpPr>
        <p:spPr>
          <a:xfrm>
            <a:off x="1828800" y="3291839"/>
            <a:ext cx="8503920" cy="54864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2103120" y="3383279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Transfer (unit)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029200" y="3383279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$28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7772400" y="3383279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$28</a:t>
            </a:r>
          </a:p>
        </p:txBody>
      </p:sp>
      <p:sp>
        <p:nvSpPr>
          <p:cNvPr id="28" name="Rectangle 27"/>
          <p:cNvSpPr/>
          <p:nvPr/>
        </p:nvSpPr>
        <p:spPr>
          <a:xfrm>
            <a:off x="1828800" y="3931920"/>
            <a:ext cx="8503920" cy="54864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2103120" y="402336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CCCCDD"/>
                </a:solidFill>
                <a:latin typeface="Calibri"/>
              </a:rPr>
              <a:t>Per diem (day)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5029200" y="402336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$65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772400" y="4023360"/>
            <a:ext cx="2286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FFFFFF"/>
                </a:solidFill>
                <a:latin typeface="Calibri"/>
              </a:rPr>
              <a:t>$40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1828800" y="4754880"/>
            <a:ext cx="850392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Amounts exceeding these rates require prior written approval from Marketing + Procurement teams.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828800" y="5212080"/>
            <a:ext cx="850392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0">
                <a:solidFill>
                  <a:srgbClr val="8888AA"/>
                </a:solidFill>
                <a:latin typeface="Calibri"/>
              </a:rPr>
              <a:t>Travel insurance included in creator contracting process.</a:t>
            </a:r>
          </a:p>
        </p:txBody>
      </p:sp>
      <p:sp>
        <p:nvSpPr>
          <p:cNvPr id="34" name="Rectangle 33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Rectangle 35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TextBox 36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COMMERCIAL TERMS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Response to LATAM Commercial Conditions</a:t>
            </a:r>
          </a:p>
        </p:txBody>
      </p:sp>
      <p:sp>
        <p:nvSpPr>
          <p:cNvPr id="7" name="Rectangle 6"/>
          <p:cNvSpPr/>
          <p:nvPr/>
        </p:nvSpPr>
        <p:spPr>
          <a:xfrm>
            <a:off x="731520" y="1691640"/>
            <a:ext cx="10698480" cy="41148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914400" y="1737360"/>
            <a:ext cx="3200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Condition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114800" y="173736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FFFFFF"/>
                </a:solidFill>
                <a:latin typeface="Calibri"/>
              </a:rPr>
              <a:t>Response</a:t>
            </a:r>
          </a:p>
        </p:txBody>
      </p:sp>
      <p:sp>
        <p:nvSpPr>
          <p:cNvPr id="10" name="Rectangle 9"/>
          <p:cNvSpPr/>
          <p:nvPr/>
        </p:nvSpPr>
        <p:spPr>
          <a:xfrm>
            <a:off x="731520" y="2176272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731520" y="2176272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914400" y="2194560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Payment term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114800" y="219456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90 days from invoice receipt — Accepted</a:t>
            </a:r>
          </a:p>
        </p:txBody>
      </p:sp>
      <p:sp>
        <p:nvSpPr>
          <p:cNvPr id="14" name="Rectangle 13"/>
          <p:cNvSpPr/>
          <p:nvPr/>
        </p:nvSpPr>
        <p:spPr>
          <a:xfrm>
            <a:off x="731520" y="2560320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731520" y="2560320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2578608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Contract duration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114800" y="2578608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2 years — Accepted</a:t>
            </a:r>
          </a:p>
        </p:txBody>
      </p:sp>
      <p:sp>
        <p:nvSpPr>
          <p:cNvPr id="18" name="Rectangle 17"/>
          <p:cNvSpPr/>
          <p:nvPr/>
        </p:nvSpPr>
        <p:spPr>
          <a:xfrm>
            <a:off x="731520" y="2944368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731520" y="2944368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962656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LATAM contract template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4114800" y="2962656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Accepted (with minor comments if needed)</a:t>
            </a:r>
          </a:p>
        </p:txBody>
      </p:sp>
      <p:sp>
        <p:nvSpPr>
          <p:cNvPr id="22" name="Rectangle 21"/>
          <p:cNvSpPr/>
          <p:nvPr/>
        </p:nvSpPr>
        <p:spPr>
          <a:xfrm>
            <a:off x="731520" y="3328416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731520" y="3328416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914400" y="3346704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Termination for convenience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114800" y="3346704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Accepted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712464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731520" y="3712464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914400" y="3730752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Exclusivity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114800" y="3730752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Not required — Accepted</a:t>
            </a:r>
          </a:p>
        </p:txBody>
      </p:sp>
      <p:sp>
        <p:nvSpPr>
          <p:cNvPr id="30" name="Rectangle 29"/>
          <p:cNvSpPr/>
          <p:nvPr/>
        </p:nvSpPr>
        <p:spPr>
          <a:xfrm>
            <a:off x="731520" y="4096512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31520" y="4096512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914400" y="4114800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Price adjustment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4114800" y="4114800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No adjustment during contract — Accepted</a:t>
            </a:r>
          </a:p>
        </p:txBody>
      </p:sp>
      <p:sp>
        <p:nvSpPr>
          <p:cNvPr id="34" name="Rectangle 33"/>
          <p:cNvSpPr/>
          <p:nvPr/>
        </p:nvSpPr>
        <p:spPr>
          <a:xfrm>
            <a:off x="731520" y="4480560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Rectangle 34"/>
          <p:cNvSpPr/>
          <p:nvPr/>
        </p:nvSpPr>
        <p:spPr>
          <a:xfrm>
            <a:off x="731520" y="4480560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6" name="TextBox 35"/>
          <p:cNvSpPr txBox="1"/>
          <p:nvPr/>
        </p:nvSpPr>
        <p:spPr>
          <a:xfrm>
            <a:off x="914400" y="4498848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Company age &gt; 2 years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4114800" y="4498848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Confirmed (+4 years)</a:t>
            </a:r>
          </a:p>
        </p:txBody>
      </p:sp>
      <p:sp>
        <p:nvSpPr>
          <p:cNvPr id="38" name="Rectangle 37"/>
          <p:cNvSpPr/>
          <p:nvPr/>
        </p:nvSpPr>
        <p:spPr>
          <a:xfrm>
            <a:off x="731520" y="4864608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731520" y="4864608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914400" y="4882896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Offer validity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4114800" y="4882896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90 calendar days</a:t>
            </a:r>
          </a:p>
        </p:txBody>
      </p:sp>
      <p:sp>
        <p:nvSpPr>
          <p:cNvPr id="42" name="Rectangle 41"/>
          <p:cNvSpPr/>
          <p:nvPr/>
        </p:nvSpPr>
        <p:spPr>
          <a:xfrm>
            <a:off x="731520" y="5248656"/>
            <a:ext cx="10698480" cy="347472"/>
          </a:xfrm>
          <a:prstGeom prst="rect">
            <a:avLst/>
          </a:prstGeom>
          <a:solidFill>
            <a:srgbClr val="F2F0F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3" name="Rectangle 42"/>
          <p:cNvSpPr/>
          <p:nvPr/>
        </p:nvSpPr>
        <p:spPr>
          <a:xfrm>
            <a:off x="731520" y="5248656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TextBox 43"/>
          <p:cNvSpPr txBox="1"/>
          <p:nvPr/>
        </p:nvSpPr>
        <p:spPr>
          <a:xfrm>
            <a:off x="914400" y="5266944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Code of Conduct</a:t>
            </a:r>
          </a:p>
        </p:txBody>
      </p:sp>
      <p:sp>
        <p:nvSpPr>
          <p:cNvPr id="45" name="TextBox 44"/>
          <p:cNvSpPr txBox="1"/>
          <p:nvPr/>
        </p:nvSpPr>
        <p:spPr>
          <a:xfrm>
            <a:off x="4114800" y="5266944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Known and accepted</a:t>
            </a:r>
          </a:p>
        </p:txBody>
      </p:sp>
      <p:sp>
        <p:nvSpPr>
          <p:cNvPr id="46" name="Rectangle 45"/>
          <p:cNvSpPr/>
          <p:nvPr/>
        </p:nvSpPr>
        <p:spPr>
          <a:xfrm>
            <a:off x="731520" y="5632704"/>
            <a:ext cx="10698480" cy="347472"/>
          </a:xfrm>
          <a:prstGeom prst="rect">
            <a:avLst/>
          </a:prstGeom>
          <a:solidFill>
            <a:srgbClr val="F8F7FC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Rectangle 46"/>
          <p:cNvSpPr/>
          <p:nvPr/>
        </p:nvSpPr>
        <p:spPr>
          <a:xfrm>
            <a:off x="731520" y="5632704"/>
            <a:ext cx="38100" cy="347472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8" name="TextBox 47"/>
          <p:cNvSpPr txBox="1"/>
          <p:nvPr/>
        </p:nvSpPr>
        <p:spPr>
          <a:xfrm>
            <a:off x="914400" y="5650992"/>
            <a:ext cx="30175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1">
                <a:solidFill>
                  <a:srgbClr val="1A1A2E"/>
                </a:solidFill>
                <a:latin typeface="Calibri"/>
              </a:rPr>
              <a:t>Anti-corruption</a:t>
            </a:r>
          </a:p>
        </p:txBody>
      </p:sp>
      <p:sp>
        <p:nvSpPr>
          <p:cNvPr id="49" name="TextBox 48"/>
          <p:cNvSpPr txBox="1"/>
          <p:nvPr/>
        </p:nvSpPr>
        <p:spPr>
          <a:xfrm>
            <a:off x="4114800" y="5650992"/>
            <a:ext cx="713232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50" b="0">
                <a:solidFill>
                  <a:srgbClr val="3A3A52"/>
                </a:solidFill>
                <a:latin typeface="Calibri"/>
              </a:rPr>
              <a:t>✓  FCPA, UK Bribery Act, Ley 20.393 CL, Ley 12.846 BR — Compliant</a:t>
            </a:r>
          </a:p>
        </p:txBody>
      </p:sp>
      <p:sp>
        <p:nvSpPr>
          <p:cNvPr id="50" name="Rectangle 4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1" name="Rectangle 5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2" name="Rectangle 5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3" name="TextBox 5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54" name="TextBox 5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80520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0058400" y="457200"/>
            <a:ext cx="2103120" cy="59436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0515600" y="914400"/>
            <a:ext cx="1371600" cy="50292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0058400" y="457200"/>
            <a:ext cx="38100" cy="59436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033272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046988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060704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0744200" y="502920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033272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046988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060704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10744200" y="516636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1033272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1046988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1060704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10744200" y="530352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1033272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ectangle 17"/>
          <p:cNvSpPr/>
          <p:nvPr/>
        </p:nvSpPr>
        <p:spPr>
          <a:xfrm>
            <a:off x="1046988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1060704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ectangle 19"/>
          <p:cNvSpPr/>
          <p:nvPr/>
        </p:nvSpPr>
        <p:spPr>
          <a:xfrm>
            <a:off x="10744200" y="5440680"/>
            <a:ext cx="25400" cy="254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731520" y="731520"/>
            <a:ext cx="274320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731520" y="13716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does not need more posts.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731520" y="20574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does not need more creators.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731520" y="274320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200" b="1">
                <a:solidFill>
                  <a:srgbClr val="FFFFFF"/>
                </a:solidFill>
                <a:latin typeface="Calibri"/>
              </a:rPr>
              <a:t>LATAM needs a regional creator operating system.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731520" y="3703320"/>
            <a:ext cx="91440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3000" b="1">
                <a:solidFill>
                  <a:srgbClr val="E4002B"/>
                </a:solidFill>
                <a:latin typeface="Calibri"/>
              </a:rPr>
              <a:t>We deliver the structure.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4617720"/>
            <a:ext cx="3657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Rectangle 26"/>
          <p:cNvSpPr/>
          <p:nvPr/>
        </p:nvSpPr>
        <p:spPr>
          <a:xfrm>
            <a:off x="4389120" y="4617720"/>
            <a:ext cx="1371600" cy="254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31520" y="4892040"/>
            <a:ext cx="73152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400" b="1">
                <a:solidFill>
                  <a:srgbClr val="00B4D8"/>
                </a:solidFill>
                <a:latin typeface="Calibri"/>
              </a:rPr>
              <a:t>TRENDS ON INFLUENCE</a:t>
            </a:r>
          </a:p>
          <a:p>
            <a:pPr algn="l"/>
            <a:r>
              <a:rPr sz="1400" b="0">
                <a:solidFill>
                  <a:srgbClr val="404070"/>
                </a:solidFill>
                <a:latin typeface="Calibri"/>
              </a:rPr>
              <a:t>  │  </a:t>
            </a:r>
          </a:p>
          <a:p>
            <a:pPr algn="l"/>
            <a:r>
              <a:rPr sz="1400" b="1">
                <a:solidFill>
                  <a:srgbClr val="E4002B"/>
                </a:solidFill>
                <a:latin typeface="Calibri"/>
              </a:rPr>
              <a:t>LATAM AIRLINES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31520" y="5440680"/>
            <a:ext cx="2743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1">
                <a:solidFill>
                  <a:srgbClr val="8888AA"/>
                </a:solidFill>
                <a:latin typeface="Calibri"/>
              </a:rPr>
              <a:t>Next steps: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5715000"/>
            <a:ext cx="9144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Validation -&gt; Technology Demo -&gt; Onboarding -&gt; First Cycle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731520" y="6080760"/>
            <a:ext cx="54864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00B4D8"/>
                </a:solidFill>
                <a:latin typeface="Calibri"/>
              </a:rPr>
              <a:t>contacto@trendsoninfluence.com</a:t>
            </a:r>
          </a:p>
        </p:txBody>
      </p:sp>
      <p:sp>
        <p:nvSpPr>
          <p:cNvPr id="32" name="Rectangle 3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ectangle 3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OUR TEAM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Leadership &amp; Dedicated Team for LATAM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Marina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Founder &amp; CEO</a:t>
            </a:r>
          </a:p>
        </p:txBody>
      </p:sp>
      <p:sp>
        <p:nvSpPr>
          <p:cNvPr id="12" name="Rectangle 11"/>
          <p:cNvSpPr/>
          <p:nvPr/>
        </p:nvSpPr>
        <p:spPr>
          <a:xfrm>
            <a:off x="1005840" y="292608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0584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Strategic vision, client relationships, global operations.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47141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ounded Rectangle 14"/>
          <p:cNvSpPr/>
          <p:nvPr/>
        </p:nvSpPr>
        <p:spPr>
          <a:xfrm>
            <a:off x="443484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ectangle 15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470916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Yann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70916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00B4D8"/>
                </a:solidFill>
                <a:latin typeface="Calibri"/>
              </a:rPr>
              <a:t>Co-Founder &amp; CTO</a:t>
            </a:r>
          </a:p>
        </p:txBody>
      </p:sp>
      <p:sp>
        <p:nvSpPr>
          <p:cNvPr id="19" name="Rectangle 18"/>
          <p:cNvSpPr/>
          <p:nvPr/>
        </p:nvSpPr>
        <p:spPr>
          <a:xfrm>
            <a:off x="4709160" y="292608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470916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Technology, data platforms, AI curation systems.</a:t>
            </a:r>
          </a:p>
        </p:txBody>
      </p:sp>
      <p:sp>
        <p:nvSpPr>
          <p:cNvPr id="21" name="Rounded Rectangle 20"/>
          <p:cNvSpPr/>
          <p:nvPr/>
        </p:nvSpPr>
        <p:spPr>
          <a:xfrm>
            <a:off x="8174736" y="1865376"/>
            <a:ext cx="3383280" cy="228600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ounded Rectangle 21"/>
          <p:cNvSpPr/>
          <p:nvPr/>
        </p:nvSpPr>
        <p:spPr>
          <a:xfrm>
            <a:off x="8138160" y="1828800"/>
            <a:ext cx="3383280" cy="228600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ectangle 22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412480" y="21031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000" b="1">
                <a:solidFill>
                  <a:srgbClr val="FFFFFF"/>
                </a:solidFill>
                <a:latin typeface="Calibri"/>
              </a:rPr>
              <a:t>Matheus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412480" y="2560320"/>
            <a:ext cx="283464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B800"/>
                </a:solidFill>
                <a:latin typeface="Calibri"/>
              </a:rPr>
              <a:t>Head of Operations</a:t>
            </a:r>
          </a:p>
        </p:txBody>
      </p:sp>
      <p:sp>
        <p:nvSpPr>
          <p:cNvPr id="26" name="Rectangle 25"/>
          <p:cNvSpPr/>
          <p:nvPr/>
        </p:nvSpPr>
        <p:spPr>
          <a:xfrm>
            <a:off x="8412480" y="292608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8412480" y="310896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50" b="0">
                <a:solidFill>
                  <a:srgbClr val="CCCCDD"/>
                </a:solidFill>
                <a:latin typeface="Calibri"/>
              </a:rPr>
              <a:t>Campaign management, creator relations, multi-market coordination.</a:t>
            </a:r>
          </a:p>
        </p:txBody>
      </p:sp>
      <p:sp>
        <p:nvSpPr>
          <p:cNvPr id="28" name="Rounded Rectangle 27"/>
          <p:cNvSpPr/>
          <p:nvPr/>
        </p:nvSpPr>
        <p:spPr>
          <a:xfrm>
            <a:off x="731520" y="4389120"/>
            <a:ext cx="10698480" cy="1280160"/>
          </a:xfrm>
          <a:prstGeom prst="roundRect">
            <a:avLst/>
          </a:prstGeom>
          <a:solidFill>
            <a:srgbClr val="F2F0FA"/>
          </a:solidFill>
          <a:ln w="12700">
            <a:solidFill>
              <a:srgbClr val="E0DEF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TextBox 28"/>
          <p:cNvSpPr txBox="1"/>
          <p:nvPr/>
        </p:nvSpPr>
        <p:spPr>
          <a:xfrm>
            <a:off x="1005840" y="4526280"/>
            <a:ext cx="1024128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000" b="0">
                <a:solidFill>
                  <a:srgbClr val="3A3A52"/>
                </a:solidFill>
                <a:latin typeface="Calibri"/>
              </a:rPr>
              <a:t>Operational team scales by campaign volume. Dedicated squad for LATAM includes: Campaign Manager, Curation Lead, Data Analyst, Creator Relations, Travel Coordinator, Legal &amp; Contract Support.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STRATEGIC THESIS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/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" y="1371600"/>
            <a:ext cx="914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0" b="1">
                <a:solidFill>
                  <a:srgbClr val="E4002B"/>
                </a:solidFill>
                <a:latin typeface="Calibri"/>
              </a:rPr>
              <a:t>“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097280" y="2011680"/>
            <a:ext cx="9601200" cy="22860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FFFFFF"/>
                </a:solidFill>
                <a:latin typeface="Calibri"/>
              </a:rPr>
              <a:t>LATAM does not need isolated influencer campaigns. LATAM needs a regional creator infrastructure capable of turning travel experiences into measurable brand preference.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0058400" y="4114800"/>
            <a:ext cx="914400" cy="9144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0" b="1">
                <a:solidFill>
                  <a:srgbClr val="E4002B"/>
                </a:solidFill>
                <a:latin typeface="Calibri"/>
              </a:rPr>
              <a:t>”</a:t>
            </a:r>
          </a:p>
        </p:txBody>
      </p:sp>
      <p:sp>
        <p:nvSpPr>
          <p:cNvPr id="18" name="Rectangle 17"/>
          <p:cNvSpPr/>
          <p:nvPr/>
        </p:nvSpPr>
        <p:spPr>
          <a:xfrm>
            <a:off x="1097280" y="4754880"/>
            <a:ext cx="27432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TextBox 18"/>
          <p:cNvSpPr txBox="1"/>
          <p:nvPr/>
        </p:nvSpPr>
        <p:spPr>
          <a:xfrm>
            <a:off x="1097280" y="5029200"/>
            <a:ext cx="914400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0">
                <a:solidFill>
                  <a:srgbClr val="00B4D8"/>
                </a:solidFill>
                <a:latin typeface="Calibri"/>
              </a:rPr>
              <a:t>This proposal builds that infrastructure.</a:t>
            </a:r>
          </a:p>
        </p:txBody>
      </p:sp>
      <p:sp>
        <p:nvSpPr>
          <p:cNvPr id="20" name="Rectangle 1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Rectangle 2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TextBox 2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THE CHALLENGE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Three Dimensions of the Same Challenge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201168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Regional Governance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05840" y="2834640"/>
            <a:ext cx="109728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10058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Centralize multi-market operations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4256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ounded Rectangle 13"/>
          <p:cNvSpPr/>
          <p:nvPr/>
        </p:nvSpPr>
        <p:spPr>
          <a:xfrm>
            <a:off x="43891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Rectangle 14"/>
          <p:cNvSpPr/>
          <p:nvPr/>
        </p:nvSpPr>
        <p:spPr>
          <a:xfrm>
            <a:off x="4389120" y="201168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46634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Creator Intelligence</a:t>
            </a:r>
          </a:p>
        </p:txBody>
      </p:sp>
      <p:sp>
        <p:nvSpPr>
          <p:cNvPr id="17" name="Rectangle 16"/>
          <p:cNvSpPr/>
          <p:nvPr/>
        </p:nvSpPr>
        <p:spPr>
          <a:xfrm>
            <a:off x="4663440" y="2834640"/>
            <a:ext cx="109728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46634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Data-driven curation and measurement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8083296" y="2048256"/>
            <a:ext cx="3383280" cy="201168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Rounded Rectangle 19"/>
          <p:cNvSpPr/>
          <p:nvPr/>
        </p:nvSpPr>
        <p:spPr>
          <a:xfrm>
            <a:off x="8046720" y="2011680"/>
            <a:ext cx="3383280" cy="201168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Rectangle 20"/>
          <p:cNvSpPr/>
          <p:nvPr/>
        </p:nvSpPr>
        <p:spPr>
          <a:xfrm>
            <a:off x="8046720" y="201168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2" name="TextBox 21"/>
          <p:cNvSpPr txBox="1"/>
          <p:nvPr/>
        </p:nvSpPr>
        <p:spPr>
          <a:xfrm>
            <a:off x="8321040" y="2286000"/>
            <a:ext cx="2834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500" b="1">
                <a:solidFill>
                  <a:srgbClr val="FFFFFF"/>
                </a:solidFill>
                <a:latin typeface="Calibri"/>
              </a:rPr>
              <a:t>Travel Experience Execution</a:t>
            </a:r>
          </a:p>
        </p:txBody>
      </p:sp>
      <p:sp>
        <p:nvSpPr>
          <p:cNvPr id="23" name="Rectangle 22"/>
          <p:cNvSpPr/>
          <p:nvPr/>
        </p:nvSpPr>
        <p:spPr>
          <a:xfrm>
            <a:off x="8321040" y="2834640"/>
            <a:ext cx="109728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TextBox 23"/>
          <p:cNvSpPr txBox="1"/>
          <p:nvPr/>
        </p:nvSpPr>
        <p:spPr>
          <a:xfrm>
            <a:off x="8321040" y="3017520"/>
            <a:ext cx="283464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Logistics, events, destination content</a:t>
            </a:r>
          </a:p>
        </p:txBody>
      </p:sp>
      <p:sp>
        <p:nvSpPr>
          <p:cNvPr id="25" name="Rounded Rectangle 24"/>
          <p:cNvSpPr/>
          <p:nvPr/>
        </p:nvSpPr>
        <p:spPr>
          <a:xfrm>
            <a:off x="4389120" y="4389120"/>
            <a:ext cx="3383280" cy="1280160"/>
          </a:xfrm>
          <a:prstGeom prst="round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6" name="TextBox 25"/>
          <p:cNvSpPr txBox="1"/>
          <p:nvPr/>
        </p:nvSpPr>
        <p:spPr>
          <a:xfrm>
            <a:off x="4389120" y="4526280"/>
            <a:ext cx="3383280" cy="10058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LATAM Creator
Ecosystem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228600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E4002B"/>
                </a:solidFill>
                <a:latin typeface="Calibri"/>
              </a:rPr>
              <a:t>↘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76072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00B4D8"/>
                </a:solidFill>
                <a:latin typeface="Calibri"/>
              </a:rPr>
              <a:t>↓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9144000" y="40690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800" b="0">
                <a:solidFill>
                  <a:srgbClr val="FFB800"/>
                </a:solidFill>
                <a:latin typeface="Calibri"/>
              </a:rPr>
              <a:t>↙</a:t>
            </a:r>
          </a:p>
        </p:txBody>
      </p:sp>
      <p:sp>
        <p:nvSpPr>
          <p:cNvPr id="30" name="Rectangle 29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Rectangle 31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TextBox 32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THE SHIFT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From Isolated Campaigns to Regional Ecosystem</a:t>
            </a:r>
          </a:p>
        </p:txBody>
      </p:sp>
      <p:sp>
        <p:nvSpPr>
          <p:cNvPr id="15" name="Rectangle 14"/>
          <p:cNvSpPr/>
          <p:nvPr/>
        </p:nvSpPr>
        <p:spPr>
          <a:xfrm>
            <a:off x="731520" y="1737360"/>
            <a:ext cx="10698480" cy="41148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914400" y="178308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8888AA"/>
                </a:solidFill>
                <a:latin typeface="Calibri"/>
              </a:rPr>
              <a:t>Traditional Model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0" y="1783080"/>
            <a:ext cx="9144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4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858000" y="1783080"/>
            <a:ext cx="45720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E4002B"/>
                </a:solidFill>
                <a:latin typeface="Calibri"/>
              </a:rPr>
              <a:t>TOI Model for LATAM</a:t>
            </a:r>
          </a:p>
        </p:txBody>
      </p:sp>
      <p:sp>
        <p:nvSpPr>
          <p:cNvPr id="19" name="Rectangle 18"/>
          <p:cNvSpPr/>
          <p:nvPr/>
        </p:nvSpPr>
        <p:spPr>
          <a:xfrm>
            <a:off x="731520" y="224028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914400" y="22860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One-off campaigns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0" y="228600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858000" y="22860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Integrated regional operation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14400" y="28346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Random creators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83464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858000" y="28346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Curated squad by market</a:t>
            </a:r>
          </a:p>
        </p:txBody>
      </p:sp>
      <p:sp>
        <p:nvSpPr>
          <p:cNvPr id="26" name="Rectangle 25"/>
          <p:cNvSpPr/>
          <p:nvPr/>
        </p:nvSpPr>
        <p:spPr>
          <a:xfrm>
            <a:off x="731520" y="333756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7" name="TextBox 26"/>
          <p:cNvSpPr txBox="1"/>
          <p:nvPr/>
        </p:nvSpPr>
        <p:spPr>
          <a:xfrm>
            <a:off x="914400" y="338328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Manual reporting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43600" y="338328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858000" y="338328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Real-time Command Center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914400" y="393192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Minimal governance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5943600" y="393192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6858000" y="393192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SLA-driven process with approvals</a:t>
            </a:r>
          </a:p>
        </p:txBody>
      </p:sp>
      <p:sp>
        <p:nvSpPr>
          <p:cNvPr id="33" name="Rectangle 32"/>
          <p:cNvSpPr/>
          <p:nvPr/>
        </p:nvSpPr>
        <p:spPr>
          <a:xfrm>
            <a:off x="731520" y="443484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TextBox 33"/>
          <p:cNvSpPr txBox="1"/>
          <p:nvPr/>
        </p:nvSpPr>
        <p:spPr>
          <a:xfrm>
            <a:off x="914400" y="448056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Reputational risk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448056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6858000" y="448056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Brand Safety Protocol</a:t>
            </a:r>
          </a:p>
        </p:txBody>
      </p:sp>
      <p:sp>
        <p:nvSpPr>
          <p:cNvPr id="37" name="TextBox 36"/>
          <p:cNvSpPr txBox="1"/>
          <p:nvPr/>
        </p:nvSpPr>
        <p:spPr>
          <a:xfrm>
            <a:off x="914400" y="50292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Loose metrics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5943600" y="502920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39" name="TextBox 38"/>
          <p:cNvSpPr txBox="1"/>
          <p:nvPr/>
        </p:nvSpPr>
        <p:spPr>
          <a:xfrm>
            <a:off x="6858000" y="502920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KPIs aligned to First Choice + Closeness</a:t>
            </a:r>
          </a:p>
        </p:txBody>
      </p:sp>
      <p:sp>
        <p:nvSpPr>
          <p:cNvPr id="40" name="Rectangle 39"/>
          <p:cNvSpPr/>
          <p:nvPr/>
        </p:nvSpPr>
        <p:spPr>
          <a:xfrm>
            <a:off x="731520" y="5532120"/>
            <a:ext cx="10698480" cy="457200"/>
          </a:xfrm>
          <a:prstGeom prst="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1" name="TextBox 40"/>
          <p:cNvSpPr txBox="1"/>
          <p:nvPr/>
        </p:nvSpPr>
        <p:spPr>
          <a:xfrm>
            <a:off x="914400" y="55778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8888AA"/>
                </a:solidFill>
                <a:latin typeface="Calibri"/>
              </a:rPr>
              <a:t>No exclusivity</a:t>
            </a:r>
          </a:p>
        </p:txBody>
      </p:sp>
      <p:sp>
        <p:nvSpPr>
          <p:cNvPr id="42" name="TextBox 41"/>
          <p:cNvSpPr txBox="1"/>
          <p:nvPr/>
        </p:nvSpPr>
        <p:spPr>
          <a:xfrm>
            <a:off x="5943600" y="5577840"/>
            <a:ext cx="9144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ctr">
              <a:spcBef>
                <a:spcPts val="0"/>
              </a:spcBef>
              <a:spcAft>
                <a:spcPts val="0"/>
              </a:spcAft>
            </a:pPr>
            <a:r>
              <a:rPr sz="1200" b="0">
                <a:solidFill>
                  <a:srgbClr val="E4002B"/>
                </a:solidFill>
                <a:latin typeface="Calibri"/>
              </a:rPr>
              <a:t>→</a:t>
            </a:r>
          </a:p>
        </p:txBody>
      </p:sp>
      <p:sp>
        <p:nvSpPr>
          <p:cNvPr id="43" name="TextBox 42"/>
          <p:cNvSpPr txBox="1"/>
          <p:nvPr/>
        </p:nvSpPr>
        <p:spPr>
          <a:xfrm>
            <a:off x="6858000" y="5577840"/>
            <a:ext cx="45720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1">
                <a:solidFill>
                  <a:srgbClr val="FFFFFF"/>
                </a:solidFill>
                <a:latin typeface="Calibri"/>
              </a:rPr>
              <a:t>Competitive exclusivity by vertical</a:t>
            </a:r>
          </a:p>
        </p:txBody>
      </p:sp>
      <p:sp>
        <p:nvSpPr>
          <p:cNvPr id="44" name="Rectangle 43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Rectangle 45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7" name="TextBox 46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48" name="TextBox 47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MARKET CONTEXT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>Travel Decisions Start in the Social Feed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76809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ounded Rectangle 7"/>
          <p:cNvSpPr/>
          <p:nvPr/>
        </p:nvSpPr>
        <p:spPr>
          <a:xfrm>
            <a:off x="73152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731520" y="182880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100584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87% of Gen Z use social media for travel inspiration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0584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Booking.com Travel Report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47141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ounded Rectangle 12"/>
          <p:cNvSpPr/>
          <p:nvPr/>
        </p:nvSpPr>
        <p:spPr>
          <a:xfrm>
            <a:off x="443484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4434840" y="182880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470916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TikTok: #1 travel discovery platform for under-35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70916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TikTok Travel Trends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8174736" y="186537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Rounded Rectangle 17"/>
          <p:cNvSpPr/>
          <p:nvPr/>
        </p:nvSpPr>
        <p:spPr>
          <a:xfrm>
            <a:off x="8138160" y="182880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9" name="Rectangle 18"/>
          <p:cNvSpPr/>
          <p:nvPr/>
        </p:nvSpPr>
        <p:spPr>
          <a:xfrm>
            <a:off x="8138160" y="182880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8412480" y="210312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2.3x higher booking intent when exposed to creator content vs. brand ads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8412480" y="338328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Meta Travel Study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76809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73152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731520" y="4206240"/>
            <a:ext cx="3383280" cy="508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100584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73% of travelers visit a destination after seeing creator content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100584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Phocuswright</a:t>
            </a:r>
          </a:p>
        </p:txBody>
      </p:sp>
      <p:sp>
        <p:nvSpPr>
          <p:cNvPr id="27" name="Rounded Rectangle 26"/>
          <p:cNvSpPr/>
          <p:nvPr/>
        </p:nvSpPr>
        <p:spPr>
          <a:xfrm>
            <a:off x="447141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Rounded Rectangle 27"/>
          <p:cNvSpPr/>
          <p:nvPr/>
        </p:nvSpPr>
        <p:spPr>
          <a:xfrm>
            <a:off x="443484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9" name="Rectangle 28"/>
          <p:cNvSpPr/>
          <p:nvPr/>
        </p:nvSpPr>
        <p:spPr>
          <a:xfrm>
            <a:off x="4434840" y="4206240"/>
            <a:ext cx="3383280" cy="508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TextBox 29"/>
          <p:cNvSpPr txBox="1"/>
          <p:nvPr/>
        </p:nvSpPr>
        <p:spPr>
          <a:xfrm>
            <a:off x="470916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Local creators generate 4x more engagement than global celebrities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470916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HypeAuditor</a:t>
            </a:r>
          </a:p>
        </p:txBody>
      </p:sp>
      <p:sp>
        <p:nvSpPr>
          <p:cNvPr id="32" name="Rounded Rectangle 31"/>
          <p:cNvSpPr/>
          <p:nvPr/>
        </p:nvSpPr>
        <p:spPr>
          <a:xfrm>
            <a:off x="8174736" y="4242816"/>
            <a:ext cx="3383280" cy="2103120"/>
          </a:xfrm>
          <a:prstGeom prst="round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3" name="Rounded Rectangle 32"/>
          <p:cNvSpPr/>
          <p:nvPr/>
        </p:nvSpPr>
        <p:spPr>
          <a:xfrm>
            <a:off x="8138160" y="4206240"/>
            <a:ext cx="3383280" cy="2103120"/>
          </a:xfrm>
          <a:prstGeom prst="round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4" name="Rectangle 33"/>
          <p:cNvSpPr/>
          <p:nvPr/>
        </p:nvSpPr>
        <p:spPr>
          <a:xfrm>
            <a:off x="8138160" y="4206240"/>
            <a:ext cx="3383280" cy="508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8412480" y="4480560"/>
            <a:ext cx="2834640" cy="11887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300" b="1">
                <a:solidFill>
                  <a:srgbClr val="FFFFFF"/>
                </a:solidFill>
                <a:latin typeface="Calibri"/>
              </a:rPr>
              <a:t>Social search is replacing traditional search for travel planning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8412480" y="5760720"/>
            <a:ext cx="283464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800" b="0">
                <a:solidFill>
                  <a:srgbClr val="8888AA"/>
                </a:solidFill>
                <a:latin typeface="Calibri"/>
              </a:rPr>
              <a:t>Source: Google Internal Data</a:t>
            </a:r>
          </a:p>
        </p:txBody>
      </p:sp>
      <p:sp>
        <p:nvSpPr>
          <p:cNvPr id="37" name="Rectangle 36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Rectangle 38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0" name="TextBox 39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41" name="TextBox 40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0F0A2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12054535" y="731520"/>
            <a:ext cx="137160" cy="5029200"/>
          </a:xfrm>
          <a:prstGeom prst="rect">
            <a:avLst/>
          </a:prstGeom>
          <a:solidFill>
            <a:srgbClr val="16104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11155680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11155680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11155680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Rectangle 5"/>
          <p:cNvSpPr/>
          <p:nvPr/>
        </p:nvSpPr>
        <p:spPr>
          <a:xfrm>
            <a:off x="11265407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7" name="Rectangle 6"/>
          <p:cNvSpPr/>
          <p:nvPr/>
        </p:nvSpPr>
        <p:spPr>
          <a:xfrm>
            <a:off x="11265407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Rectangle 7"/>
          <p:cNvSpPr/>
          <p:nvPr/>
        </p:nvSpPr>
        <p:spPr>
          <a:xfrm>
            <a:off x="11265407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Rectangle 8"/>
          <p:cNvSpPr/>
          <p:nvPr/>
        </p:nvSpPr>
        <p:spPr>
          <a:xfrm>
            <a:off x="11375136" y="365760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Rectangle 9"/>
          <p:cNvSpPr/>
          <p:nvPr/>
        </p:nvSpPr>
        <p:spPr>
          <a:xfrm>
            <a:off x="11375136" y="475488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1" name="Rectangle 10"/>
          <p:cNvSpPr/>
          <p:nvPr/>
        </p:nvSpPr>
        <p:spPr>
          <a:xfrm>
            <a:off x="11375136" y="585216"/>
            <a:ext cx="38100" cy="38100"/>
          </a:xfrm>
          <a:prstGeom prst="rect">
            <a:avLst/>
          </a:prstGeom>
          <a:solidFill>
            <a:srgbClr val="1E1555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FOUR LENSES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FFFF"/>
                </a:solidFill>
                <a:latin typeface="Calibri"/>
              </a:rPr>
              <a:t>How We Analyze LATAM's Opportunity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768096" y="186537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Rounded Rectangle 15"/>
          <p:cNvSpPr/>
          <p:nvPr/>
        </p:nvSpPr>
        <p:spPr>
          <a:xfrm>
            <a:off x="731520" y="182880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Rectangle 16"/>
          <p:cNvSpPr/>
          <p:nvPr/>
        </p:nvSpPr>
        <p:spPr>
          <a:xfrm>
            <a:off x="731520" y="1828800"/>
            <a:ext cx="63500" cy="20116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1005840" y="201168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01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1645920" y="205740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Travel &amp; Aviation Market</a:t>
            </a:r>
          </a:p>
        </p:txBody>
      </p:sp>
      <p:sp>
        <p:nvSpPr>
          <p:cNvPr id="20" name="Rectangle 19"/>
          <p:cNvSpPr/>
          <p:nvPr/>
        </p:nvSpPr>
        <p:spPr>
          <a:xfrm>
            <a:off x="1645920" y="256032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1645920" y="274320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Macro trends, travel recovery, social commerce in aviation</a:t>
            </a:r>
          </a:p>
        </p:txBody>
      </p:sp>
      <p:sp>
        <p:nvSpPr>
          <p:cNvPr id="22" name="Rounded Rectangle 21"/>
          <p:cNvSpPr/>
          <p:nvPr/>
        </p:nvSpPr>
        <p:spPr>
          <a:xfrm>
            <a:off x="6391656" y="186537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3" name="Rounded Rectangle 22"/>
          <p:cNvSpPr/>
          <p:nvPr/>
        </p:nvSpPr>
        <p:spPr>
          <a:xfrm>
            <a:off x="6355080" y="182880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4" name="Rectangle 23"/>
          <p:cNvSpPr/>
          <p:nvPr/>
        </p:nvSpPr>
        <p:spPr>
          <a:xfrm>
            <a:off x="6355080" y="1828800"/>
            <a:ext cx="63500" cy="201168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5" name="TextBox 24"/>
          <p:cNvSpPr txBox="1"/>
          <p:nvPr/>
        </p:nvSpPr>
        <p:spPr>
          <a:xfrm>
            <a:off x="6629400" y="201168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0B4D8"/>
                </a:solidFill>
                <a:latin typeface="Calibri"/>
              </a:rPr>
              <a:t>02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269480" y="205740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LATAM Brand &amp; Destinations</a:t>
            </a:r>
          </a:p>
        </p:txBody>
      </p:sp>
      <p:sp>
        <p:nvSpPr>
          <p:cNvPr id="27" name="Rectangle 26"/>
          <p:cNvSpPr/>
          <p:nvPr/>
        </p:nvSpPr>
        <p:spPr>
          <a:xfrm>
            <a:off x="7269480" y="2560320"/>
            <a:ext cx="1371600" cy="127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8" name="TextBox 27"/>
          <p:cNvSpPr txBox="1"/>
          <p:nvPr/>
        </p:nvSpPr>
        <p:spPr>
          <a:xfrm>
            <a:off x="7269480" y="274320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Route portfolio, premium positioning, destination portfolio as content asset</a:t>
            </a:r>
          </a:p>
        </p:txBody>
      </p:sp>
      <p:sp>
        <p:nvSpPr>
          <p:cNvPr id="29" name="Rounded Rectangle 28"/>
          <p:cNvSpPr/>
          <p:nvPr/>
        </p:nvSpPr>
        <p:spPr>
          <a:xfrm>
            <a:off x="768096" y="419709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0" name="Rounded Rectangle 29"/>
          <p:cNvSpPr/>
          <p:nvPr/>
        </p:nvSpPr>
        <p:spPr>
          <a:xfrm>
            <a:off x="731520" y="416052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1" name="Rectangle 30"/>
          <p:cNvSpPr/>
          <p:nvPr/>
        </p:nvSpPr>
        <p:spPr>
          <a:xfrm>
            <a:off x="731520" y="4160520"/>
            <a:ext cx="63500" cy="201168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2" name="TextBox 31"/>
          <p:cNvSpPr txBox="1"/>
          <p:nvPr/>
        </p:nvSpPr>
        <p:spPr>
          <a:xfrm>
            <a:off x="1005840" y="434340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FFB800"/>
                </a:solidFill>
                <a:latin typeface="Calibri"/>
              </a:rPr>
              <a:t>03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645920" y="438912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Creator &amp; Audience Behavior</a:t>
            </a:r>
          </a:p>
        </p:txBody>
      </p:sp>
      <p:sp>
        <p:nvSpPr>
          <p:cNvPr id="34" name="Rectangle 33"/>
          <p:cNvSpPr/>
          <p:nvPr/>
        </p:nvSpPr>
        <p:spPr>
          <a:xfrm>
            <a:off x="1645920" y="4892040"/>
            <a:ext cx="1371600" cy="12700"/>
          </a:xfrm>
          <a:prstGeom prst="rect">
            <a:avLst/>
          </a:prstGeom>
          <a:solidFill>
            <a:srgbClr val="FFB8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5" name="TextBox 34"/>
          <p:cNvSpPr txBox="1"/>
          <p:nvPr/>
        </p:nvSpPr>
        <p:spPr>
          <a:xfrm>
            <a:off x="1645920" y="507492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Platform trends, content formats, audience segments by market</a:t>
            </a:r>
          </a:p>
        </p:txBody>
      </p:sp>
      <p:sp>
        <p:nvSpPr>
          <p:cNvPr id="36" name="Rounded Rectangle 35"/>
          <p:cNvSpPr/>
          <p:nvPr/>
        </p:nvSpPr>
        <p:spPr>
          <a:xfrm>
            <a:off x="6391656" y="4197096"/>
            <a:ext cx="5303520" cy="2011680"/>
          </a:xfrm>
          <a:prstGeom prst="round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7" name="Rounded Rectangle 36"/>
          <p:cNvSpPr/>
          <p:nvPr/>
        </p:nvSpPr>
        <p:spPr>
          <a:xfrm>
            <a:off x="6355080" y="4160520"/>
            <a:ext cx="5303520" cy="2011680"/>
          </a:xfrm>
          <a:prstGeom prst="roundRect">
            <a:avLst/>
          </a:prstGeom>
          <a:solidFill>
            <a:srgbClr val="140E3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8" name="Rectangle 37"/>
          <p:cNvSpPr/>
          <p:nvPr/>
        </p:nvSpPr>
        <p:spPr>
          <a:xfrm>
            <a:off x="6355080" y="4160520"/>
            <a:ext cx="63500" cy="201168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9" name="TextBox 38"/>
          <p:cNvSpPr txBox="1"/>
          <p:nvPr/>
        </p:nvSpPr>
        <p:spPr>
          <a:xfrm>
            <a:off x="6629400" y="4343400"/>
            <a:ext cx="548640" cy="45720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04</a:t>
            </a:r>
          </a:p>
        </p:txBody>
      </p:sp>
      <p:sp>
        <p:nvSpPr>
          <p:cNvPr id="40" name="TextBox 39"/>
          <p:cNvSpPr txBox="1"/>
          <p:nvPr/>
        </p:nvSpPr>
        <p:spPr>
          <a:xfrm>
            <a:off x="7269480" y="4389120"/>
            <a:ext cx="4114800" cy="3657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600" b="1">
                <a:solidFill>
                  <a:srgbClr val="FFFFFF"/>
                </a:solidFill>
                <a:latin typeface="Calibri"/>
              </a:rPr>
              <a:t>Competitive &amp; Regional Opportunity</a:t>
            </a:r>
          </a:p>
        </p:txBody>
      </p:sp>
      <p:sp>
        <p:nvSpPr>
          <p:cNvPr id="41" name="Rectangle 40"/>
          <p:cNvSpPr/>
          <p:nvPr/>
        </p:nvSpPr>
        <p:spPr>
          <a:xfrm>
            <a:off x="7269480" y="4892040"/>
            <a:ext cx="1371600" cy="127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2" name="TextBox 41"/>
          <p:cNvSpPr txBox="1"/>
          <p:nvPr/>
        </p:nvSpPr>
        <p:spPr>
          <a:xfrm>
            <a:off x="7269480" y="5074920"/>
            <a:ext cx="4114800" cy="82296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1100" b="0">
                <a:solidFill>
                  <a:srgbClr val="CCCCDD"/>
                </a:solidFill>
                <a:latin typeface="Calibri"/>
              </a:rPr>
              <a:t>What competitors are doing, white space, first-mover advantage</a:t>
            </a:r>
          </a:p>
        </p:txBody>
      </p:sp>
      <p:sp>
        <p:nvSpPr>
          <p:cNvPr id="43" name="Rectangle 42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8052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4" name="Rectangle 43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5" name="Rectangle 44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6" name="TextBox 45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47" name="TextBox 46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8F7FC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54864" cy="68580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6355080"/>
            <a:ext cx="365760" cy="27432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731520" y="502920"/>
            <a:ext cx="228600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051560" y="411480"/>
            <a:ext cx="2743200" cy="32004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900" b="1">
                <a:solidFill>
                  <a:srgbClr val="E4002B"/>
                </a:solidFill>
                <a:latin typeface="Calibri"/>
              </a:rPr>
              <a:t>THE RACE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914400"/>
            <a:ext cx="100584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0F0A2E"/>
                </a:solidFill>
                <a:latin typeface="Calibri"/>
              </a:rPr>
              <a:t/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097280" y="16459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Airlines are no longer competing only for routes.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97280" y="25603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They are competing for desire, trust and destination relevance in the social feed.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97280" y="3474720"/>
            <a:ext cx="9601200" cy="64008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400" b="1">
                <a:solidFill>
                  <a:srgbClr val="1A1A2E"/>
                </a:solidFill>
                <a:latin typeface="Calibri"/>
              </a:rPr>
              <a:t>This is not a campaign.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7280" y="4572000"/>
            <a:ext cx="9601200" cy="7315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2800" b="1">
                <a:solidFill>
                  <a:srgbClr val="E4002B"/>
                </a:solidFill>
                <a:latin typeface="Calibri"/>
              </a:rPr>
              <a:t>This is a race for creator infrastructure.</a:t>
            </a:r>
          </a:p>
        </p:txBody>
      </p:sp>
      <p:sp>
        <p:nvSpPr>
          <p:cNvPr id="11" name="Rectangle 10"/>
          <p:cNvSpPr/>
          <p:nvPr/>
        </p:nvSpPr>
        <p:spPr>
          <a:xfrm>
            <a:off x="1097280" y="5486400"/>
            <a:ext cx="3657600" cy="381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Rectangle 11"/>
          <p:cNvSpPr/>
          <p:nvPr/>
        </p:nvSpPr>
        <p:spPr>
          <a:xfrm>
            <a:off x="0" y="6400800"/>
            <a:ext cx="12191695" cy="457200"/>
          </a:xfrm>
          <a:prstGeom prst="rect">
            <a:avLst/>
          </a:prstGeom>
          <a:solidFill>
            <a:srgbClr val="0F0A2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Rectangle 12"/>
          <p:cNvSpPr/>
          <p:nvPr/>
        </p:nvSpPr>
        <p:spPr>
          <a:xfrm>
            <a:off x="0" y="6382512"/>
            <a:ext cx="12191695" cy="25400"/>
          </a:xfrm>
          <a:prstGeom prst="rect">
            <a:avLst/>
          </a:prstGeom>
          <a:solidFill>
            <a:srgbClr val="E400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4" name="Rectangle 13"/>
          <p:cNvSpPr/>
          <p:nvPr/>
        </p:nvSpPr>
        <p:spPr>
          <a:xfrm>
            <a:off x="548640" y="6537960"/>
            <a:ext cx="76200" cy="76200"/>
          </a:xfrm>
          <a:prstGeom prst="rect">
            <a:avLst/>
          </a:prstGeom>
          <a:solidFill>
            <a:srgbClr val="00B4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777240" y="6492240"/>
            <a:ext cx="73152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sz="700" b="0">
                <a:solidFill>
                  <a:srgbClr val="8888AA"/>
                </a:solidFill>
                <a:latin typeface="Calibri"/>
              </a:rPr>
              <a:t>TRENDS ON INFLUENCE  |  LATAM Airlines RFP  |  May 2026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9601200" y="6492240"/>
            <a:ext cx="2286000" cy="274320"/>
          </a:xfrm>
          <a:prstGeom prst="rect">
            <a:avLst/>
          </a:prstGeom>
          <a:noFill/>
        </p:spPr>
        <p:txBody>
          <a:bodyPr wrap="square"/>
          <a:lstStyle/>
          <a:p>
            <a:pPr algn="r">
              <a:spcBef>
                <a:spcPts val="0"/>
              </a:spcBef>
              <a:spcAft>
                <a:spcPts val="0"/>
              </a:spcAft>
            </a:pPr>
            <a:r>
              <a:rPr sz="700" b="1">
                <a:solidFill>
                  <a:srgbClr val="E4002B"/>
                </a:solidFill>
                <a:latin typeface="Calibri"/>
              </a:rPr>
              <a:t>CONFIDENTIAL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