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1828800" y="1371600"/>
            <a:ext cx="8503920" cy="914400"/>
          </a:xfrm>
          <a:prstGeom prst="rect">
            <a:avLst/>
          </a:prstGeom>
          <a:noFill/>
        </p:spPr>
        <p:txBody>
          <a:bodyPr wrap="square">
            <a:spAutoFit/>
          </a:bodyPr>
          <a:lstStyle/>
          <a:p>
            <a:pPr algn="ctr">
              <a:defRPr sz="2400" b="0">
                <a:solidFill>
                  <a:srgbClr val="94A3B8"/>
                </a:solidFill>
                <a:latin typeface="Calibri"/>
              </a:defRPr>
            </a:pPr>
            <a:r>
              <a:t>Trends On Influence  +  LATAM Airlines</a:t>
            </a:r>
          </a:p>
        </p:txBody>
      </p:sp>
      <p:sp>
        <p:nvSpPr>
          <p:cNvPr id="3" name="TextBox 2"/>
          <p:cNvSpPr txBox="1"/>
          <p:nvPr/>
        </p:nvSpPr>
        <p:spPr>
          <a:xfrm>
            <a:off x="1371600" y="2286000"/>
            <a:ext cx="9418320" cy="1371600"/>
          </a:xfrm>
          <a:prstGeom prst="rect">
            <a:avLst/>
          </a:prstGeom>
          <a:noFill/>
        </p:spPr>
        <p:txBody>
          <a:bodyPr wrap="square">
            <a:spAutoFit/>
          </a:bodyPr>
          <a:lstStyle/>
          <a:p>
            <a:pPr algn="ctr">
              <a:defRPr sz="4800" b="1">
                <a:solidFill>
                  <a:srgbClr val="FFFFFF"/>
                </a:solidFill>
                <a:latin typeface="Calibri"/>
              </a:defRPr>
            </a:pPr>
            <a:r>
              <a:t>Propuesta Estratégica</a:t>
            </a:r>
          </a:p>
        </p:txBody>
      </p:sp>
      <p:sp>
        <p:nvSpPr>
          <p:cNvPr id="4" name="TextBox 3"/>
          <p:cNvSpPr txBox="1"/>
          <p:nvPr/>
        </p:nvSpPr>
        <p:spPr>
          <a:xfrm>
            <a:off x="1828800" y="3840480"/>
            <a:ext cx="8503920" cy="548640"/>
          </a:xfrm>
          <a:prstGeom prst="rect">
            <a:avLst/>
          </a:prstGeom>
          <a:noFill/>
        </p:spPr>
        <p:txBody>
          <a:bodyPr wrap="square">
            <a:spAutoFit/>
          </a:bodyPr>
          <a:lstStyle/>
          <a:p>
            <a:pPr algn="ctr">
              <a:defRPr sz="1800" b="0">
                <a:solidFill>
                  <a:srgbClr val="94A3B8"/>
                </a:solidFill>
                <a:latin typeface="Calibri"/>
              </a:defRPr>
            </a:pPr>
            <a:r>
              <a:t>Gestión de Influencers — LATAM Airlines 2026</a:t>
            </a:r>
          </a:p>
        </p:txBody>
      </p:sp>
      <p:sp>
        <p:nvSpPr>
          <p:cNvPr id="5" name="Rectangle 4"/>
          <p:cNvSpPr/>
          <p:nvPr/>
        </p:nvSpPr>
        <p:spPr>
          <a:xfrm>
            <a:off x="5394960" y="4572000"/>
            <a:ext cx="1371600" cy="3810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828800" y="5029200"/>
            <a:ext cx="8503920" cy="457200"/>
          </a:xfrm>
          <a:prstGeom prst="rect">
            <a:avLst/>
          </a:prstGeom>
          <a:noFill/>
        </p:spPr>
        <p:txBody>
          <a:bodyPr wrap="square">
            <a:spAutoFit/>
          </a:bodyPr>
          <a:lstStyle/>
          <a:p>
            <a:pPr algn="ctr">
              <a:defRPr sz="1200" b="0">
                <a:solidFill>
                  <a:srgbClr val="64748B"/>
                </a:solidFill>
                <a:latin typeface="Calibri"/>
              </a:defRPr>
            </a:pPr>
            <a:r>
              <a:t>Preparado exclusivamente para LATAM Airlines Group S.A.</a:t>
            </a:r>
          </a:p>
        </p:txBody>
      </p:sp>
      <p:sp>
        <p:nvSpPr>
          <p:cNvPr id="7" name="TextBox 6"/>
          <p:cNvSpPr txBox="1"/>
          <p:nvPr/>
        </p:nvSpPr>
        <p:spPr>
          <a:xfrm>
            <a:off x="1828800" y="5669280"/>
            <a:ext cx="8503920" cy="365760"/>
          </a:xfrm>
          <a:prstGeom prst="rect">
            <a:avLst/>
          </a:prstGeom>
          <a:noFill/>
        </p:spPr>
        <p:txBody>
          <a:bodyPr wrap="square">
            <a:spAutoFit/>
          </a:bodyPr>
          <a:lstStyle/>
          <a:p>
            <a:pPr algn="ctr">
              <a:defRPr sz="1100" b="0">
                <a:solidFill>
                  <a:srgbClr val="64748B"/>
                </a:solidFill>
                <a:latin typeface="Calibri"/>
              </a:defRPr>
            </a:pPr>
            <a:r>
              <a:t>CONFIDENCIAL — Mayo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NUESTRA TESIS</a:t>
            </a:r>
          </a:p>
        </p:txBody>
      </p:sp>
      <p:sp>
        <p:nvSpPr>
          <p:cNvPr id="3" name="TextBox 2"/>
          <p:cNvSpPr txBox="1"/>
          <p:nvPr/>
        </p:nvSpPr>
        <p:spPr>
          <a:xfrm>
            <a:off x="731520" y="1005840"/>
            <a:ext cx="9144000" cy="914400"/>
          </a:xfrm>
          <a:prstGeom prst="rect">
            <a:avLst/>
          </a:prstGeom>
          <a:noFill/>
        </p:spPr>
        <p:txBody>
          <a:bodyPr wrap="square">
            <a:spAutoFit/>
          </a:bodyPr>
          <a:lstStyle/>
          <a:p>
            <a:pPr algn="l">
              <a:defRPr sz="3000" b="1">
                <a:solidFill>
                  <a:srgbClr val="FFFFFF"/>
                </a:solidFill>
                <a:latin typeface="Calibri"/>
              </a:defRPr>
            </a:pPr>
            <a:r>
              <a:t>De Campañas Aisladas</a:t>
            </a:r>
            <a:br/>
            <a:r>
              <a:t>a Ecosistema Propietario</a:t>
            </a:r>
          </a:p>
        </p:txBody>
      </p:sp>
      <p:sp>
        <p:nvSpPr>
          <p:cNvPr id="4" name="TextBox 3"/>
          <p:cNvSpPr txBox="1"/>
          <p:nvPr/>
        </p:nvSpPr>
        <p:spPr>
          <a:xfrm>
            <a:off x="914400" y="2194560"/>
            <a:ext cx="4114800" cy="365760"/>
          </a:xfrm>
          <a:prstGeom prst="rect">
            <a:avLst/>
          </a:prstGeom>
          <a:noFill/>
        </p:spPr>
        <p:txBody>
          <a:bodyPr wrap="square">
            <a:spAutoFit/>
          </a:bodyPr>
          <a:lstStyle/>
          <a:p>
            <a:pPr algn="ctr">
              <a:defRPr sz="1200" b="1">
                <a:solidFill>
                  <a:srgbClr val="94A3B8"/>
                </a:solidFill>
                <a:latin typeface="Calibri"/>
              </a:defRPr>
            </a:pPr>
            <a:r>
              <a:t>MODELO TRADICIONAL</a:t>
            </a:r>
          </a:p>
        </p:txBody>
      </p:sp>
      <p:sp>
        <p:nvSpPr>
          <p:cNvPr id="5" name="TextBox 4"/>
          <p:cNvSpPr txBox="1"/>
          <p:nvPr/>
        </p:nvSpPr>
        <p:spPr>
          <a:xfrm>
            <a:off x="914400" y="2651760"/>
            <a:ext cx="4114800" cy="365760"/>
          </a:xfrm>
          <a:prstGeom prst="rect">
            <a:avLst/>
          </a:prstGeom>
          <a:noFill/>
        </p:spPr>
        <p:txBody>
          <a:bodyPr wrap="square">
            <a:spAutoFit/>
          </a:bodyPr>
          <a:lstStyle/>
          <a:p>
            <a:pPr algn="ctr">
              <a:defRPr sz="1300" b="0">
                <a:solidFill>
                  <a:srgbClr val="64748B"/>
                </a:solidFill>
                <a:latin typeface="Calibri"/>
              </a:defRPr>
            </a:pPr>
            <a:r>
              <a:t>Campañas aisladas</a:t>
            </a:r>
          </a:p>
        </p:txBody>
      </p:sp>
      <p:sp>
        <p:nvSpPr>
          <p:cNvPr id="6" name="TextBox 5"/>
          <p:cNvSpPr txBox="1"/>
          <p:nvPr/>
        </p:nvSpPr>
        <p:spPr>
          <a:xfrm>
            <a:off x="914400" y="3108960"/>
            <a:ext cx="4114800" cy="365760"/>
          </a:xfrm>
          <a:prstGeom prst="rect">
            <a:avLst/>
          </a:prstGeom>
          <a:noFill/>
        </p:spPr>
        <p:txBody>
          <a:bodyPr wrap="square">
            <a:spAutoFit/>
          </a:bodyPr>
          <a:lstStyle/>
          <a:p>
            <a:pPr algn="ctr">
              <a:defRPr sz="1300" b="0">
                <a:solidFill>
                  <a:srgbClr val="64748B"/>
                </a:solidFill>
                <a:latin typeface="Calibri"/>
              </a:defRPr>
            </a:pPr>
            <a:r>
              <a:t>Agencias por mercado</a:t>
            </a:r>
          </a:p>
        </p:txBody>
      </p:sp>
      <p:sp>
        <p:nvSpPr>
          <p:cNvPr id="7" name="TextBox 6"/>
          <p:cNvSpPr txBox="1"/>
          <p:nvPr/>
        </p:nvSpPr>
        <p:spPr>
          <a:xfrm>
            <a:off x="914400" y="3566160"/>
            <a:ext cx="4114800" cy="365760"/>
          </a:xfrm>
          <a:prstGeom prst="rect">
            <a:avLst/>
          </a:prstGeom>
          <a:noFill/>
        </p:spPr>
        <p:txBody>
          <a:bodyPr wrap="square">
            <a:spAutoFit/>
          </a:bodyPr>
          <a:lstStyle/>
          <a:p>
            <a:pPr algn="ctr">
              <a:defRPr sz="1300" b="0">
                <a:solidFill>
                  <a:srgbClr val="64748B"/>
                </a:solidFill>
                <a:latin typeface="Calibri"/>
              </a:defRPr>
            </a:pPr>
            <a:r>
              <a:t>Creators descartables</a:t>
            </a:r>
          </a:p>
        </p:txBody>
      </p:sp>
      <p:sp>
        <p:nvSpPr>
          <p:cNvPr id="8" name="TextBox 7"/>
          <p:cNvSpPr txBox="1"/>
          <p:nvPr/>
        </p:nvSpPr>
        <p:spPr>
          <a:xfrm>
            <a:off x="914400" y="4023360"/>
            <a:ext cx="4114800" cy="365760"/>
          </a:xfrm>
          <a:prstGeom prst="rect">
            <a:avLst/>
          </a:prstGeom>
          <a:noFill/>
        </p:spPr>
        <p:txBody>
          <a:bodyPr wrap="square">
            <a:spAutoFit/>
          </a:bodyPr>
          <a:lstStyle/>
          <a:p>
            <a:pPr algn="ctr">
              <a:defRPr sz="1300" b="0">
                <a:solidFill>
                  <a:srgbClr val="64748B"/>
                </a:solidFill>
                <a:latin typeface="Calibri"/>
              </a:defRPr>
            </a:pPr>
            <a:r>
              <a:t>Sin criterios unificados</a:t>
            </a:r>
          </a:p>
        </p:txBody>
      </p:sp>
      <p:sp>
        <p:nvSpPr>
          <p:cNvPr id="9" name="TextBox 8"/>
          <p:cNvSpPr txBox="1"/>
          <p:nvPr/>
        </p:nvSpPr>
        <p:spPr>
          <a:xfrm>
            <a:off x="914400" y="4480560"/>
            <a:ext cx="4114800" cy="365760"/>
          </a:xfrm>
          <a:prstGeom prst="rect">
            <a:avLst/>
          </a:prstGeom>
          <a:noFill/>
        </p:spPr>
        <p:txBody>
          <a:bodyPr wrap="square">
            <a:spAutoFit/>
          </a:bodyPr>
          <a:lstStyle/>
          <a:p>
            <a:pPr algn="ctr">
              <a:defRPr sz="1300" b="0">
                <a:solidFill>
                  <a:srgbClr val="64748B"/>
                </a:solidFill>
                <a:latin typeface="Calibri"/>
              </a:defRPr>
            </a:pPr>
            <a:r>
              <a:t>Sin dashboard</a:t>
            </a:r>
          </a:p>
        </p:txBody>
      </p:sp>
      <p:sp>
        <p:nvSpPr>
          <p:cNvPr id="10" name="TextBox 9"/>
          <p:cNvSpPr txBox="1"/>
          <p:nvPr/>
        </p:nvSpPr>
        <p:spPr>
          <a:xfrm>
            <a:off x="914400" y="4937760"/>
            <a:ext cx="4114800" cy="365760"/>
          </a:xfrm>
          <a:prstGeom prst="rect">
            <a:avLst/>
          </a:prstGeom>
          <a:noFill/>
        </p:spPr>
        <p:txBody>
          <a:bodyPr wrap="square">
            <a:spAutoFit/>
          </a:bodyPr>
          <a:lstStyle/>
          <a:p>
            <a:pPr algn="ctr">
              <a:defRPr sz="1300" b="0">
                <a:solidFill>
                  <a:srgbClr val="64748B"/>
                </a:solidFill>
                <a:latin typeface="Calibri"/>
              </a:defRPr>
            </a:pPr>
            <a:r>
              <a:t>Sin blindaje competitivo</a:t>
            </a:r>
          </a:p>
        </p:txBody>
      </p:sp>
      <p:sp>
        <p:nvSpPr>
          <p:cNvPr id="11" name="TextBox 10"/>
          <p:cNvSpPr txBox="1"/>
          <p:nvPr/>
        </p:nvSpPr>
        <p:spPr>
          <a:xfrm>
            <a:off x="914400" y="5394960"/>
            <a:ext cx="4114800" cy="365760"/>
          </a:xfrm>
          <a:prstGeom prst="rect">
            <a:avLst/>
          </a:prstGeom>
          <a:noFill/>
        </p:spPr>
        <p:txBody>
          <a:bodyPr wrap="square">
            <a:spAutoFit/>
          </a:bodyPr>
          <a:lstStyle/>
          <a:p>
            <a:pPr algn="ctr">
              <a:defRPr sz="1300" b="0">
                <a:solidFill>
                  <a:srgbClr val="64748B"/>
                </a:solidFill>
                <a:latin typeface="Calibri"/>
              </a:defRPr>
            </a:pPr>
            <a:r>
              <a:t>Reporte retroactivo</a:t>
            </a:r>
          </a:p>
        </p:txBody>
      </p:sp>
      <p:sp>
        <p:nvSpPr>
          <p:cNvPr id="12" name="TextBox 11"/>
          <p:cNvSpPr txBox="1"/>
          <p:nvPr/>
        </p:nvSpPr>
        <p:spPr>
          <a:xfrm>
            <a:off x="5303520" y="3474720"/>
            <a:ext cx="1554480" cy="457200"/>
          </a:xfrm>
          <a:prstGeom prst="rect">
            <a:avLst/>
          </a:prstGeom>
          <a:noFill/>
        </p:spPr>
        <p:txBody>
          <a:bodyPr wrap="square">
            <a:spAutoFit/>
          </a:bodyPr>
          <a:lstStyle/>
          <a:p>
            <a:pPr algn="ctr">
              <a:defRPr sz="3200" b="1">
                <a:solidFill>
                  <a:srgbClr val="E4002B"/>
                </a:solidFill>
                <a:latin typeface="Calibri"/>
              </a:defRPr>
            </a:pPr>
            <a:r>
              <a:t>→</a:t>
            </a:r>
          </a:p>
        </p:txBody>
      </p:sp>
      <p:sp>
        <p:nvSpPr>
          <p:cNvPr id="13" name="TextBox 12"/>
          <p:cNvSpPr txBox="1"/>
          <p:nvPr/>
        </p:nvSpPr>
        <p:spPr>
          <a:xfrm>
            <a:off x="7132320" y="2194560"/>
            <a:ext cx="4114800" cy="365760"/>
          </a:xfrm>
          <a:prstGeom prst="rect">
            <a:avLst/>
          </a:prstGeom>
          <a:noFill/>
        </p:spPr>
        <p:txBody>
          <a:bodyPr wrap="square">
            <a:spAutoFit/>
          </a:bodyPr>
          <a:lstStyle/>
          <a:p>
            <a:pPr algn="ctr">
              <a:defRPr sz="1200" b="1">
                <a:solidFill>
                  <a:srgbClr val="E4002B"/>
                </a:solidFill>
                <a:latin typeface="Calibri"/>
              </a:defRPr>
            </a:pPr>
            <a:r>
              <a:t>MODELO TOI</a:t>
            </a:r>
          </a:p>
        </p:txBody>
      </p:sp>
      <p:sp>
        <p:nvSpPr>
          <p:cNvPr id="14" name="TextBox 13"/>
          <p:cNvSpPr txBox="1"/>
          <p:nvPr/>
        </p:nvSpPr>
        <p:spPr>
          <a:xfrm>
            <a:off x="7132320" y="2651760"/>
            <a:ext cx="4114800" cy="365760"/>
          </a:xfrm>
          <a:prstGeom prst="rect">
            <a:avLst/>
          </a:prstGeom>
          <a:noFill/>
        </p:spPr>
        <p:txBody>
          <a:bodyPr wrap="square">
            <a:spAutoFit/>
          </a:bodyPr>
          <a:lstStyle/>
          <a:p>
            <a:pPr algn="ctr">
              <a:defRPr sz="1300" b="0">
                <a:solidFill>
                  <a:srgbClr val="FFFFFF"/>
                </a:solidFill>
                <a:latin typeface="Calibri"/>
              </a:defRPr>
            </a:pPr>
            <a:r>
              <a:t>Estrategia anual integrada</a:t>
            </a:r>
          </a:p>
        </p:txBody>
      </p:sp>
      <p:sp>
        <p:nvSpPr>
          <p:cNvPr id="15" name="TextBox 14"/>
          <p:cNvSpPr txBox="1"/>
          <p:nvPr/>
        </p:nvSpPr>
        <p:spPr>
          <a:xfrm>
            <a:off x="7132320" y="3108960"/>
            <a:ext cx="4114800" cy="365760"/>
          </a:xfrm>
          <a:prstGeom prst="rect">
            <a:avLst/>
          </a:prstGeom>
          <a:noFill/>
        </p:spPr>
        <p:txBody>
          <a:bodyPr wrap="square">
            <a:spAutoFit/>
          </a:bodyPr>
          <a:lstStyle/>
          <a:p>
            <a:pPr algn="ctr">
              <a:defRPr sz="1300" b="0">
                <a:solidFill>
                  <a:srgbClr val="FFFFFF"/>
                </a:solidFill>
                <a:latin typeface="Calibri"/>
              </a:defRPr>
            </a:pPr>
            <a:r>
              <a:t>Agencia única + squad dedicado</a:t>
            </a:r>
          </a:p>
        </p:txBody>
      </p:sp>
      <p:sp>
        <p:nvSpPr>
          <p:cNvPr id="16" name="TextBox 15"/>
          <p:cNvSpPr txBox="1"/>
          <p:nvPr/>
        </p:nvSpPr>
        <p:spPr>
          <a:xfrm>
            <a:off x="7132320" y="3566160"/>
            <a:ext cx="4114800" cy="365760"/>
          </a:xfrm>
          <a:prstGeom prst="rect">
            <a:avLst/>
          </a:prstGeom>
          <a:noFill/>
        </p:spPr>
        <p:txBody>
          <a:bodyPr wrap="square">
            <a:spAutoFit/>
          </a:bodyPr>
          <a:lstStyle/>
          <a:p>
            <a:pPr algn="ctr">
              <a:defRPr sz="1300" b="0">
                <a:solidFill>
                  <a:srgbClr val="FFFFFF"/>
                </a:solidFill>
                <a:latin typeface="Calibri"/>
              </a:defRPr>
            </a:pPr>
            <a:r>
              <a:t>Ecosistema con recurrencia</a:t>
            </a:r>
          </a:p>
        </p:txBody>
      </p:sp>
      <p:sp>
        <p:nvSpPr>
          <p:cNvPr id="17" name="TextBox 16"/>
          <p:cNvSpPr txBox="1"/>
          <p:nvPr/>
        </p:nvSpPr>
        <p:spPr>
          <a:xfrm>
            <a:off x="7132320" y="4023360"/>
            <a:ext cx="4114800" cy="365760"/>
          </a:xfrm>
          <a:prstGeom prst="rect">
            <a:avLst/>
          </a:prstGeom>
          <a:noFill/>
        </p:spPr>
        <p:txBody>
          <a:bodyPr wrap="square">
            <a:spAutoFit/>
          </a:bodyPr>
          <a:lstStyle/>
          <a:p>
            <a:pPr algn="ctr">
              <a:defRPr sz="1300" b="0">
                <a:solidFill>
                  <a:srgbClr val="FFFFFF"/>
                </a:solidFill>
                <a:latin typeface="Calibri"/>
              </a:defRPr>
            </a:pPr>
            <a:r>
              <a:t>Curaduría IA + humana</a:t>
            </a:r>
          </a:p>
        </p:txBody>
      </p:sp>
      <p:sp>
        <p:nvSpPr>
          <p:cNvPr id="18" name="TextBox 17"/>
          <p:cNvSpPr txBox="1"/>
          <p:nvPr/>
        </p:nvSpPr>
        <p:spPr>
          <a:xfrm>
            <a:off x="7132320" y="4480560"/>
            <a:ext cx="4114800" cy="365760"/>
          </a:xfrm>
          <a:prstGeom prst="rect">
            <a:avLst/>
          </a:prstGeom>
          <a:noFill/>
        </p:spPr>
        <p:txBody>
          <a:bodyPr wrap="square">
            <a:spAutoFit/>
          </a:bodyPr>
          <a:lstStyle/>
          <a:p>
            <a:pPr algn="ctr">
              <a:defRPr sz="1300" b="0">
                <a:solidFill>
                  <a:srgbClr val="FFFFFF"/>
                </a:solidFill>
                <a:latin typeface="Calibri"/>
              </a:defRPr>
            </a:pPr>
            <a:r>
              <a:t>Panel en tiempo real</a:t>
            </a:r>
          </a:p>
        </p:txBody>
      </p:sp>
      <p:sp>
        <p:nvSpPr>
          <p:cNvPr id="19" name="TextBox 18"/>
          <p:cNvSpPr txBox="1"/>
          <p:nvPr/>
        </p:nvSpPr>
        <p:spPr>
          <a:xfrm>
            <a:off x="7132320" y="4937760"/>
            <a:ext cx="4114800" cy="365760"/>
          </a:xfrm>
          <a:prstGeom prst="rect">
            <a:avLst/>
          </a:prstGeom>
          <a:noFill/>
        </p:spPr>
        <p:txBody>
          <a:bodyPr wrap="square">
            <a:spAutoFit/>
          </a:bodyPr>
          <a:lstStyle/>
          <a:p>
            <a:pPr algn="ctr">
              <a:defRPr sz="1300" b="0">
                <a:solidFill>
                  <a:srgbClr val="FFFFFF"/>
                </a:solidFill>
                <a:latin typeface="Calibri"/>
              </a:defRPr>
            </a:pPr>
            <a:r>
              <a:t>Exclusividad contractual</a:t>
            </a:r>
          </a:p>
        </p:txBody>
      </p:sp>
      <p:sp>
        <p:nvSpPr>
          <p:cNvPr id="20" name="TextBox 19"/>
          <p:cNvSpPr txBox="1"/>
          <p:nvPr/>
        </p:nvSpPr>
        <p:spPr>
          <a:xfrm>
            <a:off x="7132320" y="5394960"/>
            <a:ext cx="4114800" cy="365760"/>
          </a:xfrm>
          <a:prstGeom prst="rect">
            <a:avLst/>
          </a:prstGeom>
          <a:noFill/>
        </p:spPr>
        <p:txBody>
          <a:bodyPr wrap="square">
            <a:spAutoFit/>
          </a:bodyPr>
          <a:lstStyle/>
          <a:p>
            <a:pPr algn="ctr">
              <a:defRPr sz="1300" b="0">
                <a:solidFill>
                  <a:srgbClr val="FFFFFF"/>
                </a:solidFill>
                <a:latin typeface="Calibri"/>
              </a:defRPr>
            </a:pPr>
            <a:r>
              <a:t>Inteligencia continua</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LA PREGUNTA</a:t>
            </a:r>
          </a:p>
        </p:txBody>
      </p:sp>
      <p:sp>
        <p:nvSpPr>
          <p:cNvPr id="3" name="TextBox 2"/>
          <p:cNvSpPr txBox="1"/>
          <p:nvPr/>
        </p:nvSpPr>
        <p:spPr>
          <a:xfrm>
            <a:off x="1371600" y="1828800"/>
            <a:ext cx="9418320" cy="1828800"/>
          </a:xfrm>
          <a:prstGeom prst="rect">
            <a:avLst/>
          </a:prstGeom>
          <a:noFill/>
        </p:spPr>
        <p:txBody>
          <a:bodyPr wrap="square">
            <a:spAutoFit/>
          </a:bodyPr>
          <a:lstStyle/>
          <a:p>
            <a:pPr algn="ctr">
              <a:defRPr sz="2800" b="1">
                <a:solidFill>
                  <a:srgbClr val="1A1D26"/>
                </a:solidFill>
                <a:latin typeface="Calibri"/>
              </a:defRPr>
            </a:pPr>
            <a:r>
              <a:t>Como transformar experiencias de viaje en preferencia de marca medible en múltiples mercados?</a:t>
            </a:r>
          </a:p>
        </p:txBody>
      </p:sp>
      <p:sp>
        <p:nvSpPr>
          <p:cNvPr id="4" name="TextBox 3"/>
          <p:cNvSpPr txBox="1"/>
          <p:nvPr/>
        </p:nvSpPr>
        <p:spPr>
          <a:xfrm>
            <a:off x="914400" y="4389120"/>
            <a:ext cx="3200400" cy="365760"/>
          </a:xfrm>
          <a:prstGeom prst="rect">
            <a:avLst/>
          </a:prstGeom>
          <a:noFill/>
        </p:spPr>
        <p:txBody>
          <a:bodyPr wrap="square">
            <a:spAutoFit/>
          </a:bodyPr>
          <a:lstStyle/>
          <a:p>
            <a:pPr algn="l">
              <a:defRPr sz="1300" b="1">
                <a:solidFill>
                  <a:srgbClr val="E4002B"/>
                </a:solidFill>
                <a:latin typeface="Calibri"/>
              </a:defRPr>
            </a:pPr>
            <a:r>
              <a:t>•  Estrategia regional</a:t>
            </a:r>
          </a:p>
        </p:txBody>
      </p:sp>
      <p:sp>
        <p:nvSpPr>
          <p:cNvPr id="5" name="TextBox 4"/>
          <p:cNvSpPr txBox="1"/>
          <p:nvPr/>
        </p:nvSpPr>
        <p:spPr>
          <a:xfrm>
            <a:off x="4572000" y="4389120"/>
            <a:ext cx="3200400" cy="365760"/>
          </a:xfrm>
          <a:prstGeom prst="rect">
            <a:avLst/>
          </a:prstGeom>
          <a:noFill/>
        </p:spPr>
        <p:txBody>
          <a:bodyPr wrap="square">
            <a:spAutoFit/>
          </a:bodyPr>
          <a:lstStyle/>
          <a:p>
            <a:pPr algn="l">
              <a:defRPr sz="1300" b="1">
                <a:solidFill>
                  <a:srgbClr val="E4002B"/>
                </a:solidFill>
                <a:latin typeface="Calibri"/>
              </a:defRPr>
            </a:pPr>
            <a:r>
              <a:t>•  Curaduría de creators</a:t>
            </a:r>
          </a:p>
        </p:txBody>
      </p:sp>
      <p:sp>
        <p:nvSpPr>
          <p:cNvPr id="6" name="TextBox 5"/>
          <p:cNvSpPr txBox="1"/>
          <p:nvPr/>
        </p:nvSpPr>
        <p:spPr>
          <a:xfrm>
            <a:off x="8229600" y="4389120"/>
            <a:ext cx="3200400" cy="365760"/>
          </a:xfrm>
          <a:prstGeom prst="rect">
            <a:avLst/>
          </a:prstGeom>
          <a:noFill/>
        </p:spPr>
        <p:txBody>
          <a:bodyPr wrap="square">
            <a:spAutoFit/>
          </a:bodyPr>
          <a:lstStyle/>
          <a:p>
            <a:pPr algn="l">
              <a:defRPr sz="1300" b="1">
                <a:solidFill>
                  <a:srgbClr val="E4002B"/>
                </a:solidFill>
                <a:latin typeface="Calibri"/>
              </a:defRPr>
            </a:pPr>
            <a:r>
              <a:t>•  Ejecución E2E</a:t>
            </a:r>
          </a:p>
        </p:txBody>
      </p:sp>
      <p:sp>
        <p:nvSpPr>
          <p:cNvPr id="7" name="TextBox 6"/>
          <p:cNvSpPr txBox="1"/>
          <p:nvPr/>
        </p:nvSpPr>
        <p:spPr>
          <a:xfrm>
            <a:off x="914400" y="4937759"/>
            <a:ext cx="3200400" cy="365760"/>
          </a:xfrm>
          <a:prstGeom prst="rect">
            <a:avLst/>
          </a:prstGeom>
          <a:noFill/>
        </p:spPr>
        <p:txBody>
          <a:bodyPr wrap="square">
            <a:spAutoFit/>
          </a:bodyPr>
          <a:lstStyle/>
          <a:p>
            <a:pPr algn="l">
              <a:defRPr sz="1300" b="1">
                <a:solidFill>
                  <a:srgbClr val="E4002B"/>
                </a:solidFill>
                <a:latin typeface="Calibri"/>
              </a:defRPr>
            </a:pPr>
            <a:r>
              <a:t>•  Viajes y activaciones</a:t>
            </a:r>
          </a:p>
        </p:txBody>
      </p:sp>
      <p:sp>
        <p:nvSpPr>
          <p:cNvPr id="8" name="TextBox 7"/>
          <p:cNvSpPr txBox="1"/>
          <p:nvPr/>
        </p:nvSpPr>
        <p:spPr>
          <a:xfrm>
            <a:off x="4572000" y="4937759"/>
            <a:ext cx="3200400" cy="365760"/>
          </a:xfrm>
          <a:prstGeom prst="rect">
            <a:avLst/>
          </a:prstGeom>
          <a:noFill/>
        </p:spPr>
        <p:txBody>
          <a:bodyPr wrap="square">
            <a:spAutoFit/>
          </a:bodyPr>
          <a:lstStyle/>
          <a:p>
            <a:pPr algn="l">
              <a:defRPr sz="1300" b="1">
                <a:solidFill>
                  <a:srgbClr val="E4002B"/>
                </a:solidFill>
                <a:latin typeface="Calibri"/>
              </a:defRPr>
            </a:pPr>
            <a:r>
              <a:t>•  Reporting real-time</a:t>
            </a:r>
          </a:p>
        </p:txBody>
      </p:sp>
      <p:sp>
        <p:nvSpPr>
          <p:cNvPr id="9" name="TextBox 8"/>
          <p:cNvSpPr txBox="1"/>
          <p:nvPr/>
        </p:nvSpPr>
        <p:spPr>
          <a:xfrm>
            <a:off x="8229600" y="4937759"/>
            <a:ext cx="3200400" cy="365760"/>
          </a:xfrm>
          <a:prstGeom prst="rect">
            <a:avLst/>
          </a:prstGeom>
          <a:noFill/>
        </p:spPr>
        <p:txBody>
          <a:bodyPr wrap="square">
            <a:spAutoFit/>
          </a:bodyPr>
          <a:lstStyle/>
          <a:p>
            <a:pPr algn="l">
              <a:defRPr sz="1300" b="1">
                <a:solidFill>
                  <a:srgbClr val="E4002B"/>
                </a:solidFill>
                <a:latin typeface="Calibri"/>
              </a:defRPr>
            </a:pPr>
            <a:r>
              <a:t>•  Inteligencia de datos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1371600" y="2011680"/>
            <a:ext cx="9418320" cy="914400"/>
          </a:xfrm>
          <a:prstGeom prst="rect">
            <a:avLst/>
          </a:prstGeom>
          <a:noFill/>
        </p:spPr>
        <p:txBody>
          <a:bodyPr wrap="square">
            <a:spAutoFit/>
          </a:bodyPr>
          <a:lstStyle/>
          <a:p>
            <a:pPr algn="ctr">
              <a:defRPr sz="2800" b="0">
                <a:solidFill>
                  <a:srgbClr val="94A3B8"/>
                </a:solidFill>
                <a:latin typeface="Calibri"/>
              </a:defRPr>
            </a:pPr>
            <a:r>
              <a:t>Nuestro trabajo no es contratar influencers.</a:t>
            </a:r>
          </a:p>
        </p:txBody>
      </p:sp>
      <p:sp>
        <p:nvSpPr>
          <p:cNvPr id="3" name="TextBox 2"/>
          <p:cNvSpPr txBox="1"/>
          <p:nvPr/>
        </p:nvSpPr>
        <p:spPr>
          <a:xfrm>
            <a:off x="914400" y="3200400"/>
            <a:ext cx="10332720" cy="1828800"/>
          </a:xfrm>
          <a:prstGeom prst="rect">
            <a:avLst/>
          </a:prstGeom>
          <a:noFill/>
        </p:spPr>
        <p:txBody>
          <a:bodyPr wrap="square">
            <a:spAutoFit/>
          </a:bodyPr>
          <a:lstStyle/>
          <a:p>
            <a:pPr algn="ctr">
              <a:defRPr sz="2800" b="1">
                <a:solidFill>
                  <a:srgbClr val="FFFFFF"/>
                </a:solidFill>
                <a:latin typeface="Calibri"/>
              </a:defRPr>
            </a:pPr>
            <a:r>
              <a:t>Es construir una operación regional que convierte creadores, viajes y contenido en preferencia por LATAM.</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ANALISIS</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4 Lentes para LATAM</a:t>
            </a:r>
          </a:p>
        </p:txBody>
      </p:sp>
      <p:sp>
        <p:nvSpPr>
          <p:cNvPr id="4" name="Rounded Rectangle 3"/>
          <p:cNvSpPr/>
          <p:nvPr/>
        </p:nvSpPr>
        <p:spPr>
          <a:xfrm>
            <a:off x="731520" y="2011680"/>
            <a:ext cx="5120640" cy="192024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37160"/>
          <a:lstStyle/>
          <a:p>
            <a:pPr algn="ctr">
              <a:defRPr sz="1400" b="1">
                <a:solidFill>
                  <a:srgbClr val="1A1D26"/>
                </a:solidFill>
              </a:defRPr>
            </a:pPr>
            <a:r>
              <a:t>01  Mercados Solicitados</a:t>
            </a:r>
          </a:p>
          <a:p>
            <a:pPr algn="l">
              <a:spcBef>
                <a:spcPts val="600"/>
              </a:spcBef>
              <a:defRPr sz="1200" b="0">
                <a:solidFill>
                  <a:srgbClr val="475569"/>
                </a:solidFill>
                <a:latin typeface="Calibri"/>
              </a:defRPr>
            </a:pPr>
            <a:r>
              <a:t>Brasil, Chile, Colombia, Perú, Argentina, México, Estados Unidos, Ecuador, UE, Australia.</a:t>
            </a:r>
          </a:p>
          <a:p>
            <a:pPr algn="l">
              <a:spcBef>
                <a:spcPts val="400"/>
              </a:spcBef>
              <a:defRPr sz="1000" b="1">
                <a:solidFill>
                  <a:srgbClr val="E4002B"/>
                </a:solidFill>
                <a:latin typeface="Calibri"/>
              </a:defRPr>
            </a:pPr>
            <a:r>
              <a:t>Fuente: RFP LATAM</a:t>
            </a:r>
          </a:p>
        </p:txBody>
      </p:sp>
      <p:sp>
        <p:nvSpPr>
          <p:cNvPr id="5" name="Rounded Rectangle 4"/>
          <p:cNvSpPr/>
          <p:nvPr/>
        </p:nvSpPr>
        <p:spPr>
          <a:xfrm>
            <a:off x="6309359" y="2011680"/>
            <a:ext cx="5120640" cy="192024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37160"/>
          <a:lstStyle/>
          <a:p>
            <a:pPr algn="ctr">
              <a:defRPr sz="1400" b="1">
                <a:solidFill>
                  <a:srgbClr val="1A1D26"/>
                </a:solidFill>
              </a:defRPr>
            </a:pPr>
            <a:r>
              <a:t>02  Audiencias y Creadores</a:t>
            </a:r>
          </a:p>
          <a:p>
            <a:pPr algn="l">
              <a:spcBef>
                <a:spcPts val="600"/>
              </a:spcBef>
              <a:defRPr sz="1200" b="0">
                <a:solidFill>
                  <a:srgbClr val="475569"/>
                </a:solidFill>
                <a:latin typeface="Calibri"/>
              </a:defRPr>
            </a:pPr>
            <a:r>
              <a:t>Traveler, Lifestyle, Premium, Periodista, Gastronómico, Aventura, Familia, Business, Micro-local.</a:t>
            </a:r>
          </a:p>
          <a:p>
            <a:pPr algn="l">
              <a:spcBef>
                <a:spcPts val="400"/>
              </a:spcBef>
              <a:defRPr sz="1000" b="1">
                <a:solidFill>
                  <a:srgbClr val="E4002B"/>
                </a:solidFill>
                <a:latin typeface="Calibri"/>
              </a:defRPr>
            </a:pPr>
            <a:r>
              <a:t>Fuente: Propuesta técnica TOI</a:t>
            </a:r>
          </a:p>
        </p:txBody>
      </p:sp>
      <p:sp>
        <p:nvSpPr>
          <p:cNvPr id="6" name="Rounded Rectangle 5"/>
          <p:cNvSpPr/>
          <p:nvPr/>
        </p:nvSpPr>
        <p:spPr>
          <a:xfrm>
            <a:off x="731520" y="4297680"/>
            <a:ext cx="5120640" cy="192024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37160"/>
          <a:lstStyle/>
          <a:p>
            <a:pPr algn="ctr">
              <a:defRPr sz="1400" b="1">
                <a:solidFill>
                  <a:srgbClr val="1A1D26"/>
                </a:solidFill>
              </a:defRPr>
            </a:pPr>
            <a:r>
              <a:t>03  Viajes y Activaciones</a:t>
            </a:r>
          </a:p>
          <a:p>
            <a:pPr algn="l">
              <a:spcBef>
                <a:spcPts val="600"/>
              </a:spcBef>
              <a:defRPr sz="1200" b="0">
                <a:solidFill>
                  <a:srgbClr val="475569"/>
                </a:solidFill>
                <a:latin typeface="Calibri"/>
              </a:defRPr>
            </a:pPr>
            <a:r>
              <a:t>Eventos (Viña, Rock in Rio, Cordillera), lanzamientos de rutas, experiencias con creadores.</a:t>
            </a:r>
          </a:p>
          <a:p>
            <a:pPr algn="l">
              <a:spcBef>
                <a:spcPts val="400"/>
              </a:spcBef>
              <a:defRPr sz="1000" b="1">
                <a:solidFill>
                  <a:srgbClr val="E4002B"/>
                </a:solidFill>
                <a:latin typeface="Calibri"/>
              </a:defRPr>
            </a:pPr>
            <a:r>
              <a:t>Fuente: RFP + Q&amp;A LATAM</a:t>
            </a:r>
          </a:p>
        </p:txBody>
      </p:sp>
      <p:sp>
        <p:nvSpPr>
          <p:cNvPr id="7" name="Rounded Rectangle 6"/>
          <p:cNvSpPr/>
          <p:nvPr/>
        </p:nvSpPr>
        <p:spPr>
          <a:xfrm>
            <a:off x="6309359" y="4297680"/>
            <a:ext cx="5120640" cy="192024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37160"/>
          <a:lstStyle/>
          <a:p>
            <a:pPr algn="ctr">
              <a:defRPr sz="1400" b="1">
                <a:solidFill>
                  <a:srgbClr val="1A1D26"/>
                </a:solidFill>
              </a:defRPr>
            </a:pPr>
            <a:r>
              <a:t>04  Marca y Medición</a:t>
            </a:r>
          </a:p>
          <a:p>
            <a:pPr algn="l">
              <a:spcBef>
                <a:spcPts val="600"/>
              </a:spcBef>
              <a:defRPr sz="1200" b="0">
                <a:solidFill>
                  <a:srgbClr val="475569"/>
                </a:solidFill>
                <a:latin typeface="Calibri"/>
              </a:defRPr>
            </a:pPr>
            <a:r>
              <a:t>KPIs First Choice + Closeness. GA + Meta. Exclusividad aerolíneas, OTAs, bancos.</a:t>
            </a:r>
          </a:p>
          <a:p>
            <a:pPr algn="l">
              <a:spcBef>
                <a:spcPts val="400"/>
              </a:spcBef>
              <a:defRPr sz="1000" b="1">
                <a:solidFill>
                  <a:srgbClr val="E4002B"/>
                </a:solidFill>
                <a:latin typeface="Calibri"/>
              </a:defRPr>
            </a:pPr>
            <a:r>
              <a:t>Fuente: Propuesta técnica TOI</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INSIGHTS DEL RFP</a:t>
            </a:r>
          </a:p>
        </p:txBody>
      </p:sp>
      <p:sp>
        <p:nvSpPr>
          <p:cNvPr id="3" name="TextBox 2"/>
          <p:cNvSpPr txBox="1"/>
          <p:nvPr/>
        </p:nvSpPr>
        <p:spPr>
          <a:xfrm>
            <a:off x="731520" y="1005840"/>
            <a:ext cx="9144000" cy="914400"/>
          </a:xfrm>
          <a:prstGeom prst="rect">
            <a:avLst/>
          </a:prstGeom>
          <a:noFill/>
        </p:spPr>
        <p:txBody>
          <a:bodyPr wrap="square">
            <a:spAutoFit/>
          </a:bodyPr>
          <a:lstStyle/>
          <a:p>
            <a:pPr algn="l">
              <a:defRPr sz="3000" b="1">
                <a:solidFill>
                  <a:srgbClr val="FFFFFF"/>
                </a:solidFill>
                <a:latin typeface="Calibri"/>
              </a:defRPr>
            </a:pPr>
            <a:r>
              <a:t>Lo que el RFP Revela sobre la Necesidad</a:t>
            </a:r>
          </a:p>
        </p:txBody>
      </p:sp>
      <p:sp>
        <p:nvSpPr>
          <p:cNvPr id="4" name="Rounded Rectangle 3"/>
          <p:cNvSpPr/>
          <p:nvPr/>
        </p:nvSpPr>
        <p:spPr>
          <a:xfrm>
            <a:off x="731520" y="228600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LATAM opera con múltiples equipos internos: Branding, Growth, Loyalty, LATAM Pass — todos necesitan activaciones de influencers.</a:t>
            </a:r>
          </a:p>
        </p:txBody>
      </p:sp>
      <p:sp>
        <p:nvSpPr>
          <p:cNvPr id="5" name="Rounded Rectangle 4"/>
          <p:cNvSpPr/>
          <p:nvPr/>
        </p:nvSpPr>
        <p:spPr>
          <a:xfrm>
            <a:off x="4480559" y="228600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La mayoria de las campañas son orientadas a ventas, según el Q&amp;A. Requieren medición de conversión.</a:t>
            </a:r>
          </a:p>
        </p:txBody>
      </p:sp>
      <p:sp>
        <p:nvSpPr>
          <p:cNvPr id="6" name="Rounded Rectangle 5"/>
          <p:cNvSpPr/>
          <p:nvPr/>
        </p:nvSpPr>
        <p:spPr>
          <a:xfrm>
            <a:off x="8229600" y="228600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Exclusividad obligatoria en rubros aerolínea, OTAs, bancos y retail. Período de enfriamiento 4-6 meses.</a:t>
            </a:r>
          </a:p>
        </p:txBody>
      </p:sp>
      <p:sp>
        <p:nvSpPr>
          <p:cNvPr id="7" name="Rounded Rectangle 6"/>
          <p:cNvSpPr/>
          <p:nvPr/>
        </p:nvSpPr>
        <p:spPr>
          <a:xfrm>
            <a:off x="731520" y="438912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LATAM ya utiliza Google Analytics y Meta Platforms. Reporting debe integrarse con estas herramientas.</a:t>
            </a:r>
          </a:p>
        </p:txBody>
      </p:sp>
      <p:sp>
        <p:nvSpPr>
          <p:cNvPr id="8" name="Rounded Rectangle 7"/>
          <p:cNvSpPr/>
          <p:nvPr/>
        </p:nvSpPr>
        <p:spPr>
          <a:xfrm>
            <a:off x="4480559" y="438912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Whitelisting y coordinación con agencia de medios son requerimientos explicitos del RFP.</a:t>
            </a:r>
          </a:p>
        </p:txBody>
      </p:sp>
      <p:sp>
        <p:nvSpPr>
          <p:cNvPr id="9" name="Rounded Rectangle 8"/>
          <p:cNvSpPr/>
          <p:nvPr/>
        </p:nvSpPr>
        <p:spPr>
          <a:xfrm>
            <a:off x="8229600" y="4389120"/>
            <a:ext cx="3383280" cy="173736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37160"/>
          <a:lstStyle/>
          <a:p>
            <a:pPr algn="l">
              <a:defRPr sz="1200">
                <a:solidFill>
                  <a:srgbClr val="94A3B8"/>
                </a:solidFill>
              </a:defRPr>
            </a:pPr>
            <a:r>
              <a:t>Gasto referencial anual: ~USD 4,000,000 en gestión de influencers.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2743200" y="1828800"/>
            <a:ext cx="6675120" cy="1371600"/>
          </a:xfrm>
          <a:prstGeom prst="rect">
            <a:avLst/>
          </a:prstGeom>
          <a:noFill/>
        </p:spPr>
        <p:txBody>
          <a:bodyPr wrap="square">
            <a:spAutoFit/>
          </a:bodyPr>
          <a:lstStyle/>
          <a:p>
            <a:pPr algn="ctr">
              <a:defRPr sz="7200" b="1">
                <a:solidFill>
                  <a:srgbClr val="E4002B"/>
                </a:solidFill>
                <a:latin typeface="Calibri"/>
              </a:defRPr>
            </a:pPr>
            <a:r>
              <a:t>04</a:t>
            </a:r>
          </a:p>
        </p:txBody>
      </p:sp>
      <p:sp>
        <p:nvSpPr>
          <p:cNvPr id="3" name="TextBox 2"/>
          <p:cNvSpPr txBox="1"/>
          <p:nvPr/>
        </p:nvSpPr>
        <p:spPr>
          <a:xfrm>
            <a:off x="1828800" y="3200400"/>
            <a:ext cx="8503920" cy="1371600"/>
          </a:xfrm>
          <a:prstGeom prst="rect">
            <a:avLst/>
          </a:prstGeom>
          <a:noFill/>
        </p:spPr>
        <p:txBody>
          <a:bodyPr wrap="square">
            <a:spAutoFit/>
          </a:bodyPr>
          <a:lstStyle/>
          <a:p>
            <a:pPr algn="ctr">
              <a:defRPr sz="4800" b="1">
                <a:solidFill>
                  <a:srgbClr val="FFFFFF"/>
                </a:solidFill>
                <a:latin typeface="Calibri"/>
              </a:defRPr>
            </a:pPr>
            <a:r>
              <a:t>Modelo</a:t>
            </a:r>
            <a:br/>
            <a:r>
              <a:t>Operacional</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SERVICIOS</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Nuestros Negocios</a:t>
            </a:r>
          </a:p>
        </p:txBody>
      </p:sp>
      <p:sp>
        <p:nvSpPr>
          <p:cNvPr id="4" name="Rounded Rectangle 3"/>
          <p:cNvSpPr/>
          <p:nvPr/>
        </p:nvSpPr>
        <p:spPr>
          <a:xfrm>
            <a:off x="731520" y="2011680"/>
            <a:ext cx="5120640" cy="173736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28600" tIns="182880"/>
          <a:lstStyle/>
          <a:p>
            <a:pPr algn="ctr">
              <a:defRPr sz="1600" b="1">
                <a:solidFill>
                  <a:srgbClr val="1A1D26"/>
                </a:solidFill>
              </a:defRPr>
            </a:pPr>
            <a:r>
              <a:t>Branding &amp; Awareness</a:t>
            </a:r>
          </a:p>
          <a:p>
            <a:pPr algn="l">
              <a:spcBef>
                <a:spcPts val="800"/>
              </a:spcBef>
              <a:defRPr sz="1200" b="0">
                <a:solidFill>
                  <a:srgbClr val="475569"/>
                </a:solidFill>
                <a:latin typeface="Calibri"/>
              </a:defRPr>
            </a:pPr>
            <a:r>
              <a:t>Campañas de influencers orientadas a posicionamiento de marca, awareness y consideración.</a:t>
            </a:r>
          </a:p>
        </p:txBody>
      </p:sp>
      <p:sp>
        <p:nvSpPr>
          <p:cNvPr id="5" name="Rounded Rectangle 4"/>
          <p:cNvSpPr/>
          <p:nvPr/>
        </p:nvSpPr>
        <p:spPr>
          <a:xfrm>
            <a:off x="6309359" y="2011680"/>
            <a:ext cx="5120640" cy="173736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28600" tIns="182880"/>
          <a:lstStyle/>
          <a:p>
            <a:pPr algn="ctr">
              <a:defRPr sz="1600" b="1">
                <a:solidFill>
                  <a:srgbClr val="1A1D26"/>
                </a:solidFill>
              </a:defRPr>
            </a:pPr>
            <a:r>
              <a:t>Performance &amp; Conversión</a:t>
            </a:r>
          </a:p>
          <a:p>
            <a:pPr algn="l">
              <a:spcBef>
                <a:spcPts val="800"/>
              </a:spcBef>
              <a:defRPr sz="1200" b="0">
                <a:solidFill>
                  <a:srgbClr val="475569"/>
                </a:solidFill>
                <a:latin typeface="Calibri"/>
              </a:defRPr>
            </a:pPr>
            <a:r>
              <a:t>Campañas orientadas a resultados medibles: tráfico, leads, ventas, registros.</a:t>
            </a:r>
          </a:p>
        </p:txBody>
      </p:sp>
      <p:sp>
        <p:nvSpPr>
          <p:cNvPr id="6" name="Rounded Rectangle 5"/>
          <p:cNvSpPr/>
          <p:nvPr/>
        </p:nvSpPr>
        <p:spPr>
          <a:xfrm>
            <a:off x="731520" y="4114800"/>
            <a:ext cx="5120640" cy="173736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28600" tIns="182880"/>
          <a:lstStyle/>
          <a:p>
            <a:pPr algn="ctr">
              <a:defRPr sz="1600" b="1">
                <a:solidFill>
                  <a:srgbClr val="1A1D26"/>
                </a:solidFill>
              </a:defRPr>
            </a:pPr>
            <a:r>
              <a:t>UGC (User Generated Content)</a:t>
            </a:r>
          </a:p>
          <a:p>
            <a:pPr algn="l">
              <a:spcBef>
                <a:spcPts val="800"/>
              </a:spcBef>
              <a:defRPr sz="1200" b="0">
                <a:solidFill>
                  <a:srgbClr val="475569"/>
                </a:solidFill>
                <a:latin typeface="Calibri"/>
              </a:defRPr>
            </a:pPr>
            <a:r>
              <a:t>Contenido creado por usuarios reales para canales propios de la marca y paid media.</a:t>
            </a:r>
          </a:p>
        </p:txBody>
      </p:sp>
      <p:sp>
        <p:nvSpPr>
          <p:cNvPr id="7" name="Rounded Rectangle 6"/>
          <p:cNvSpPr/>
          <p:nvPr/>
        </p:nvSpPr>
        <p:spPr>
          <a:xfrm>
            <a:off x="6309359" y="4114800"/>
            <a:ext cx="5120640" cy="173736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28600" tIns="182880"/>
          <a:lstStyle/>
          <a:p>
            <a:pPr algn="ctr">
              <a:defRPr sz="1600" b="1">
                <a:solidFill>
                  <a:srgbClr val="1A1D26"/>
                </a:solidFill>
              </a:defRPr>
            </a:pPr>
            <a:r>
              <a:t>Eventos &amp; Experiencias</a:t>
            </a:r>
          </a:p>
          <a:p>
            <a:pPr algn="l">
              <a:spcBef>
                <a:spcPts val="800"/>
              </a:spcBef>
              <a:defRPr sz="1200" b="0">
                <a:solidFill>
                  <a:srgbClr val="475569"/>
                </a:solidFill>
                <a:latin typeface="Calibri"/>
              </a:defRPr>
            </a:pPr>
            <a:r>
              <a:t>Coordinación integral de experiencias con creadores: viajes, eventos, lanzamientos.</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OPERACION</a:t>
            </a:r>
          </a:p>
        </p:txBody>
      </p:sp>
      <p:sp>
        <p:nvSpPr>
          <p:cNvPr id="3" name="TextBox 2"/>
          <p:cNvSpPr txBox="1"/>
          <p:nvPr/>
        </p:nvSpPr>
        <p:spPr>
          <a:xfrm>
            <a:off x="731520" y="1005840"/>
            <a:ext cx="9144000" cy="914400"/>
          </a:xfrm>
          <a:prstGeom prst="rect">
            <a:avLst/>
          </a:prstGeom>
          <a:noFill/>
        </p:spPr>
        <p:txBody>
          <a:bodyPr wrap="square">
            <a:spAutoFit/>
          </a:bodyPr>
          <a:lstStyle/>
          <a:p>
            <a:pPr algn="l">
              <a:defRPr sz="2800" b="1">
                <a:solidFill>
                  <a:srgbClr val="FFFFFF"/>
                </a:solidFill>
                <a:latin typeface="Calibri"/>
              </a:defRPr>
            </a:pPr>
            <a:r>
              <a:t>Full-Service: LATAM Aprueba. Nosotros Ejecutamos.</a:t>
            </a:r>
          </a:p>
        </p:txBody>
      </p:sp>
      <p:sp>
        <p:nvSpPr>
          <p:cNvPr id="4" name="Oval 3"/>
          <p:cNvSpPr/>
          <p:nvPr/>
        </p:nvSpPr>
        <p:spPr>
          <a:xfrm>
            <a:off x="731520" y="2560320"/>
            <a:ext cx="1371600" cy="1371600"/>
          </a:xfrm>
          <a:prstGeom prst="ellipse">
            <a:avLst/>
          </a:prstGeom>
          <a:solidFill>
            <a:srgbClr val="1A133E"/>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1</a:t>
            </a:r>
            <a:br/>
            <a:r>
              <a:t>Briefing</a:t>
            </a:r>
          </a:p>
        </p:txBody>
      </p:sp>
      <p:sp>
        <p:nvSpPr>
          <p:cNvPr id="5" name="Oval 4"/>
          <p:cNvSpPr/>
          <p:nvPr/>
        </p:nvSpPr>
        <p:spPr>
          <a:xfrm>
            <a:off x="3017520" y="2560320"/>
            <a:ext cx="1371600" cy="1371600"/>
          </a:xfrm>
          <a:prstGeom prst="ellipse">
            <a:avLst/>
          </a:prstGeom>
          <a:solidFill>
            <a:srgbClr val="1A133E"/>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2</a:t>
            </a:r>
            <a:br/>
            <a:r>
              <a:t>Planificación</a:t>
            </a:r>
          </a:p>
        </p:txBody>
      </p:sp>
      <p:sp>
        <p:nvSpPr>
          <p:cNvPr id="6" name="Oval 5"/>
          <p:cNvSpPr/>
          <p:nvPr/>
        </p:nvSpPr>
        <p:spPr>
          <a:xfrm>
            <a:off x="5303520" y="2560320"/>
            <a:ext cx="1371600" cy="1371600"/>
          </a:xfrm>
          <a:prstGeom prst="ellipse">
            <a:avLst/>
          </a:prstGeom>
          <a:solidFill>
            <a:srgbClr val="1A133E"/>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3</a:t>
            </a:r>
            <a:br/>
            <a:r>
              <a:t>Curaduría</a:t>
            </a:r>
          </a:p>
        </p:txBody>
      </p:sp>
      <p:sp>
        <p:nvSpPr>
          <p:cNvPr id="7" name="Oval 6"/>
          <p:cNvSpPr/>
          <p:nvPr/>
        </p:nvSpPr>
        <p:spPr>
          <a:xfrm>
            <a:off x="7589520" y="2560320"/>
            <a:ext cx="1371600" cy="1371600"/>
          </a:xfrm>
          <a:prstGeom prst="ellipse">
            <a:avLst/>
          </a:prstGeom>
          <a:solidFill>
            <a:srgbClr val="1A133E"/>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4</a:t>
            </a:r>
            <a:br/>
            <a:r>
              <a:t>Ejecución</a:t>
            </a:r>
          </a:p>
        </p:txBody>
      </p:sp>
      <p:sp>
        <p:nvSpPr>
          <p:cNvPr id="8" name="Oval 7"/>
          <p:cNvSpPr/>
          <p:nvPr/>
        </p:nvSpPr>
        <p:spPr>
          <a:xfrm>
            <a:off x="9875520" y="2560320"/>
            <a:ext cx="1371600" cy="1371600"/>
          </a:xfrm>
          <a:prstGeom prst="ellipse">
            <a:avLst/>
          </a:prstGeom>
          <a:solidFill>
            <a:srgbClr val="1A133E"/>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5</a:t>
            </a:r>
            <a:br/>
            <a:r>
              <a:t>Monitoreo</a:t>
            </a:r>
          </a:p>
        </p:txBody>
      </p:sp>
      <p:sp>
        <p:nvSpPr>
          <p:cNvPr id="9" name="TextBox 8"/>
          <p:cNvSpPr txBox="1"/>
          <p:nvPr/>
        </p:nvSpPr>
        <p:spPr>
          <a:xfrm>
            <a:off x="2286000" y="4572000"/>
            <a:ext cx="2286000" cy="548640"/>
          </a:xfrm>
          <a:prstGeom prst="rect">
            <a:avLst/>
          </a:prstGeom>
          <a:noFill/>
        </p:spPr>
        <p:txBody>
          <a:bodyPr wrap="square">
            <a:spAutoFit/>
          </a:bodyPr>
          <a:lstStyle/>
          <a:p>
            <a:pPr algn="ctr">
              <a:defRPr sz="3600" b="1">
                <a:solidFill>
                  <a:srgbClr val="E4002B"/>
                </a:solidFill>
                <a:latin typeface="Calibri"/>
              </a:defRPr>
            </a:pPr>
            <a:r>
              <a:t>29</a:t>
            </a:r>
          </a:p>
        </p:txBody>
      </p:sp>
      <p:sp>
        <p:nvSpPr>
          <p:cNvPr id="10" name="TextBox 9"/>
          <p:cNvSpPr txBox="1"/>
          <p:nvPr/>
        </p:nvSpPr>
        <p:spPr>
          <a:xfrm>
            <a:off x="2286000" y="5120640"/>
            <a:ext cx="2286000" cy="365760"/>
          </a:xfrm>
          <a:prstGeom prst="rect">
            <a:avLst/>
          </a:prstGeom>
          <a:noFill/>
        </p:spPr>
        <p:txBody>
          <a:bodyPr wrap="square">
            <a:spAutoFit/>
          </a:bodyPr>
          <a:lstStyle/>
          <a:p>
            <a:pPr algn="ctr">
              <a:defRPr sz="1200" b="0">
                <a:solidFill>
                  <a:srgbClr val="64748B"/>
                </a:solidFill>
                <a:latin typeface="Calibri"/>
              </a:defRPr>
            </a:pPr>
            <a:r>
              <a:t>etapas documentadas</a:t>
            </a:r>
          </a:p>
        </p:txBody>
      </p:sp>
      <p:sp>
        <p:nvSpPr>
          <p:cNvPr id="11" name="TextBox 10"/>
          <p:cNvSpPr txBox="1"/>
          <p:nvPr/>
        </p:nvSpPr>
        <p:spPr>
          <a:xfrm>
            <a:off x="5212080" y="4572000"/>
            <a:ext cx="2286000" cy="548640"/>
          </a:xfrm>
          <a:prstGeom prst="rect">
            <a:avLst/>
          </a:prstGeom>
          <a:noFill/>
        </p:spPr>
        <p:txBody>
          <a:bodyPr wrap="square">
            <a:spAutoFit/>
          </a:bodyPr>
          <a:lstStyle/>
          <a:p>
            <a:pPr algn="ctr">
              <a:defRPr sz="3600" b="1">
                <a:solidFill>
                  <a:srgbClr val="E4002B"/>
                </a:solidFill>
                <a:latin typeface="Calibri"/>
              </a:defRPr>
            </a:pPr>
            <a:r>
              <a:t>3</a:t>
            </a:r>
          </a:p>
        </p:txBody>
      </p:sp>
      <p:sp>
        <p:nvSpPr>
          <p:cNvPr id="12" name="TextBox 11"/>
          <p:cNvSpPr txBox="1"/>
          <p:nvPr/>
        </p:nvSpPr>
        <p:spPr>
          <a:xfrm>
            <a:off x="5212080" y="5120640"/>
            <a:ext cx="2286000" cy="365760"/>
          </a:xfrm>
          <a:prstGeom prst="rect">
            <a:avLst/>
          </a:prstGeom>
          <a:noFill/>
        </p:spPr>
        <p:txBody>
          <a:bodyPr wrap="square">
            <a:spAutoFit/>
          </a:bodyPr>
          <a:lstStyle/>
          <a:p>
            <a:pPr algn="ctr">
              <a:defRPr sz="1200" b="0">
                <a:solidFill>
                  <a:srgbClr val="64748B"/>
                </a:solidFill>
                <a:latin typeface="Calibri"/>
              </a:defRPr>
            </a:pPr>
            <a:r>
              <a:t>aprobaciones LATAM</a:t>
            </a:r>
          </a:p>
        </p:txBody>
      </p:sp>
      <p:sp>
        <p:nvSpPr>
          <p:cNvPr id="13" name="TextBox 12"/>
          <p:cNvSpPr txBox="1"/>
          <p:nvPr/>
        </p:nvSpPr>
        <p:spPr>
          <a:xfrm>
            <a:off x="8138160" y="4572000"/>
            <a:ext cx="2286000" cy="548640"/>
          </a:xfrm>
          <a:prstGeom prst="rect">
            <a:avLst/>
          </a:prstGeom>
          <a:noFill/>
        </p:spPr>
        <p:txBody>
          <a:bodyPr wrap="square">
            <a:spAutoFit/>
          </a:bodyPr>
          <a:lstStyle/>
          <a:p>
            <a:pPr algn="ctr">
              <a:defRPr sz="3600" b="1">
                <a:solidFill>
                  <a:srgbClr val="E4002B"/>
                </a:solidFill>
                <a:latin typeface="Calibri"/>
              </a:defRPr>
            </a:pPr>
            <a:r>
              <a:t>12</a:t>
            </a:r>
          </a:p>
        </p:txBody>
      </p:sp>
      <p:sp>
        <p:nvSpPr>
          <p:cNvPr id="14" name="TextBox 13"/>
          <p:cNvSpPr txBox="1"/>
          <p:nvPr/>
        </p:nvSpPr>
        <p:spPr>
          <a:xfrm>
            <a:off x="8138160" y="5120640"/>
            <a:ext cx="2286000" cy="365760"/>
          </a:xfrm>
          <a:prstGeom prst="rect">
            <a:avLst/>
          </a:prstGeom>
          <a:noFill/>
        </p:spPr>
        <p:txBody>
          <a:bodyPr wrap="square">
            <a:spAutoFit/>
          </a:bodyPr>
          <a:lstStyle/>
          <a:p>
            <a:pPr algn="ctr">
              <a:defRPr sz="1200" b="0">
                <a:solidFill>
                  <a:srgbClr val="64748B"/>
                </a:solidFill>
                <a:latin typeface="Calibri"/>
              </a:defRPr>
            </a:pPr>
            <a:r>
              <a:t>días hábiles max.</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CURADURIA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200" b="1">
                <a:solidFill>
                  <a:srgbClr val="1A1D26"/>
                </a:solidFill>
                <a:latin typeface="Calibri"/>
              </a:defRPr>
            </a:pPr>
            <a:r>
              <a:t>Curaduría en 2 Etapas: IA + Humano</a:t>
            </a:r>
          </a:p>
        </p:txBody>
      </p:sp>
      <p:sp>
        <p:nvSpPr>
          <p:cNvPr id="4" name="Rounded Rectangle 3"/>
          <p:cNvSpPr/>
          <p:nvPr/>
        </p:nvSpPr>
        <p:spPr>
          <a:xfrm>
            <a:off x="914400" y="2286000"/>
            <a:ext cx="2926080" cy="32004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82880"/>
          <a:lstStyle/>
          <a:p>
            <a:pPr algn="ctr">
              <a:defRPr sz="1600" b="1">
                <a:solidFill>
                  <a:srgbClr val="1A1D26"/>
                </a:solidFill>
              </a:defRPr>
            </a:pPr>
            <a:r>
              <a:t>IA</a:t>
            </a:r>
          </a:p>
          <a:p>
            <a:pPr algn="l">
              <a:spcBef>
                <a:spcPts val="600"/>
              </a:spcBef>
              <a:defRPr sz="1300" b="0">
                <a:solidFill>
                  <a:srgbClr val="475569"/>
                </a:solidFill>
                <a:latin typeface="Calibri"/>
              </a:defRPr>
            </a:pPr>
            <a:r>
              <a:t>•  Keywords</a:t>
            </a:r>
          </a:p>
          <a:p>
            <a:pPr algn="l">
              <a:spcBef>
                <a:spcPts val="600"/>
              </a:spcBef>
              <a:defRPr sz="1300" b="0">
                <a:solidFill>
                  <a:srgbClr val="475569"/>
                </a:solidFill>
                <a:latin typeface="Calibri"/>
              </a:defRPr>
            </a:pPr>
            <a:r>
              <a:t>•  Nicho</a:t>
            </a:r>
          </a:p>
          <a:p>
            <a:pPr algn="l">
              <a:spcBef>
                <a:spcPts val="600"/>
              </a:spcBef>
              <a:defRPr sz="1300" b="0">
                <a:solidFill>
                  <a:srgbClr val="475569"/>
                </a:solidFill>
                <a:latin typeface="Calibri"/>
              </a:defRPr>
            </a:pPr>
            <a:r>
              <a:t>•  Audiencia</a:t>
            </a:r>
          </a:p>
          <a:p>
            <a:pPr algn="l">
              <a:spcBef>
                <a:spcPts val="600"/>
              </a:spcBef>
              <a:defRPr sz="1300" b="0">
                <a:solidFill>
                  <a:srgbClr val="475569"/>
                </a:solidFill>
                <a:latin typeface="Calibri"/>
              </a:defRPr>
            </a:pPr>
            <a:r>
              <a:t>•  Performance</a:t>
            </a:r>
          </a:p>
          <a:p>
            <a:pPr algn="l">
              <a:spcBef>
                <a:spcPts val="600"/>
              </a:spcBef>
              <a:defRPr sz="1300" b="0">
                <a:solidFill>
                  <a:srgbClr val="475569"/>
                </a:solidFill>
                <a:latin typeface="Calibri"/>
              </a:defRPr>
            </a:pPr>
            <a:r>
              <a:t>•  Conflictos</a:t>
            </a:r>
          </a:p>
        </p:txBody>
      </p:sp>
      <p:sp>
        <p:nvSpPr>
          <p:cNvPr id="5" name="Rounded Rectangle 4"/>
          <p:cNvSpPr/>
          <p:nvPr/>
        </p:nvSpPr>
        <p:spPr>
          <a:xfrm>
            <a:off x="4572000" y="2286000"/>
            <a:ext cx="2926080" cy="32004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82880"/>
          <a:lstStyle/>
          <a:p>
            <a:pPr algn="ctr">
              <a:defRPr sz="1600" b="1">
                <a:solidFill>
                  <a:srgbClr val="1A1D26"/>
                </a:solidFill>
              </a:defRPr>
            </a:pPr>
            <a:r>
              <a:t>Humano</a:t>
            </a:r>
          </a:p>
          <a:p>
            <a:pPr algn="l">
              <a:spcBef>
                <a:spcPts val="600"/>
              </a:spcBef>
              <a:defRPr sz="1300" b="0">
                <a:solidFill>
                  <a:srgbClr val="475569"/>
                </a:solidFill>
                <a:latin typeface="Calibri"/>
              </a:defRPr>
            </a:pPr>
            <a:r>
              <a:t>•  6 criterios</a:t>
            </a:r>
          </a:p>
          <a:p>
            <a:pPr algn="l">
              <a:spcBef>
                <a:spcPts val="600"/>
              </a:spcBef>
              <a:defRPr sz="1300" b="0">
                <a:solidFill>
                  <a:srgbClr val="475569"/>
                </a:solidFill>
                <a:latin typeface="Calibri"/>
              </a:defRPr>
            </a:pPr>
            <a:r>
              <a:t>•  Vetting</a:t>
            </a:r>
          </a:p>
          <a:p>
            <a:pPr algn="l">
              <a:spcBef>
                <a:spcPts val="600"/>
              </a:spcBef>
              <a:defRPr sz="1300" b="0">
                <a:solidFill>
                  <a:srgbClr val="475569"/>
                </a:solidFill>
                <a:latin typeface="Calibri"/>
              </a:defRPr>
            </a:pPr>
            <a:r>
              <a:t>•  Background</a:t>
            </a:r>
          </a:p>
          <a:p>
            <a:pPr algn="l">
              <a:spcBef>
                <a:spcPts val="600"/>
              </a:spcBef>
              <a:defRPr sz="1300" b="0">
                <a:solidFill>
                  <a:srgbClr val="475569"/>
                </a:solidFill>
                <a:latin typeface="Calibri"/>
              </a:defRPr>
            </a:pPr>
            <a:r>
              <a:t>•  Riesgo</a:t>
            </a:r>
          </a:p>
          <a:p>
            <a:pPr algn="l">
              <a:spcBef>
                <a:spcPts val="600"/>
              </a:spcBef>
              <a:defRPr sz="1300" b="0">
                <a:solidFill>
                  <a:srgbClr val="475569"/>
                </a:solidFill>
                <a:latin typeface="Calibri"/>
              </a:defRPr>
            </a:pPr>
            <a:r>
              <a:t>•  Fit LATAM</a:t>
            </a:r>
          </a:p>
        </p:txBody>
      </p:sp>
      <p:sp>
        <p:nvSpPr>
          <p:cNvPr id="6" name="Rounded Rectangle 5"/>
          <p:cNvSpPr/>
          <p:nvPr/>
        </p:nvSpPr>
        <p:spPr>
          <a:xfrm>
            <a:off x="8229600" y="2286000"/>
            <a:ext cx="2926080" cy="32004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tIns="182880"/>
          <a:lstStyle/>
          <a:p>
            <a:pPr algn="ctr">
              <a:defRPr sz="1600" b="1">
                <a:solidFill>
                  <a:srgbClr val="1A1D26"/>
                </a:solidFill>
              </a:defRPr>
            </a:pPr>
            <a:r>
              <a:t>Shortlist</a:t>
            </a:r>
          </a:p>
          <a:p>
            <a:pPr algn="l">
              <a:spcBef>
                <a:spcPts val="600"/>
              </a:spcBef>
              <a:defRPr sz="1300" b="0">
                <a:solidFill>
                  <a:srgbClr val="475569"/>
                </a:solidFill>
                <a:latin typeface="Calibri"/>
              </a:defRPr>
            </a:pPr>
            <a:r>
              <a:t>•  3-5 perfiles</a:t>
            </a:r>
          </a:p>
          <a:p>
            <a:pPr algn="l">
              <a:spcBef>
                <a:spcPts val="600"/>
              </a:spcBef>
              <a:defRPr sz="1300" b="0">
                <a:solidFill>
                  <a:srgbClr val="475569"/>
                </a:solidFill>
                <a:latin typeface="Calibri"/>
              </a:defRPr>
            </a:pPr>
            <a:r>
              <a:t>•  Datos analíticos</a:t>
            </a:r>
          </a:p>
          <a:p>
            <a:pPr algn="l">
              <a:spcBef>
                <a:spcPts val="600"/>
              </a:spcBef>
              <a:defRPr sz="1300" b="0">
                <a:solidFill>
                  <a:srgbClr val="475569"/>
                </a:solidFill>
                <a:latin typeface="Calibri"/>
              </a:defRPr>
            </a:pPr>
            <a:r>
              <a:t>•  Fit validado</a:t>
            </a:r>
          </a:p>
        </p:txBody>
      </p:sp>
      <p:sp>
        <p:nvSpPr>
          <p:cNvPr id="7" name="TextBox 6"/>
          <p:cNvSpPr txBox="1"/>
          <p:nvPr/>
        </p:nvSpPr>
        <p:spPr>
          <a:xfrm>
            <a:off x="1828800" y="5760720"/>
            <a:ext cx="8503920" cy="457200"/>
          </a:xfrm>
          <a:prstGeom prst="rect">
            <a:avLst/>
          </a:prstGeom>
          <a:noFill/>
        </p:spPr>
        <p:txBody>
          <a:bodyPr wrap="square">
            <a:spAutoFit/>
          </a:bodyPr>
          <a:lstStyle/>
          <a:p>
            <a:pPr algn="ctr">
              <a:defRPr sz="1400" b="1">
                <a:solidFill>
                  <a:srgbClr val="E4002B"/>
                </a:solidFill>
                <a:latin typeface="Calibri"/>
              </a:defRPr>
            </a:pPr>
            <a:r>
              <a:t>Sin casting cerrado = mercado abierto = mejor fit</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PLATAFORMA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Gestión en Plataforma Exclusiva</a:t>
            </a:r>
          </a:p>
        </p:txBody>
      </p:sp>
      <p:sp>
        <p:nvSpPr>
          <p:cNvPr id="4" name="TextBox 3"/>
          <p:cNvSpPr txBox="1"/>
          <p:nvPr/>
        </p:nvSpPr>
        <p:spPr>
          <a:xfrm>
            <a:off x="1371600" y="2103120"/>
            <a:ext cx="9144000" cy="457200"/>
          </a:xfrm>
          <a:prstGeom prst="rect">
            <a:avLst/>
          </a:prstGeom>
          <a:noFill/>
        </p:spPr>
        <p:txBody>
          <a:bodyPr wrap="square">
            <a:spAutoFit/>
          </a:bodyPr>
          <a:lstStyle/>
          <a:p>
            <a:pPr algn="l">
              <a:defRPr sz="1400" b="0">
                <a:solidFill>
                  <a:srgbClr val="E8ECF0"/>
                </a:solidFill>
                <a:latin typeface="Calibri"/>
              </a:defRPr>
            </a:pPr>
            <a:r>
              <a:t>▣  Base de datos de creadores con histórico y performance</a:t>
            </a:r>
          </a:p>
        </p:txBody>
      </p:sp>
      <p:sp>
        <p:nvSpPr>
          <p:cNvPr id="5" name="TextBox 4"/>
          <p:cNvSpPr txBox="1"/>
          <p:nvPr/>
        </p:nvSpPr>
        <p:spPr>
          <a:xfrm>
            <a:off x="1371600" y="2651760"/>
            <a:ext cx="9144000" cy="457200"/>
          </a:xfrm>
          <a:prstGeom prst="rect">
            <a:avLst/>
          </a:prstGeom>
          <a:noFill/>
        </p:spPr>
        <p:txBody>
          <a:bodyPr wrap="square">
            <a:spAutoFit/>
          </a:bodyPr>
          <a:lstStyle/>
          <a:p>
            <a:pPr algn="l">
              <a:defRPr sz="1400" b="0">
                <a:solidFill>
                  <a:srgbClr val="E8ECF0"/>
                </a:solidFill>
                <a:latin typeface="Calibri"/>
              </a:defRPr>
            </a:pPr>
            <a:r>
              <a:t>▣  Workflow de campañas con estados y SLAs automatizados</a:t>
            </a:r>
          </a:p>
        </p:txBody>
      </p:sp>
      <p:sp>
        <p:nvSpPr>
          <p:cNvPr id="6" name="TextBox 5"/>
          <p:cNvSpPr txBox="1"/>
          <p:nvPr/>
        </p:nvSpPr>
        <p:spPr>
          <a:xfrm>
            <a:off x="1371600" y="3200400"/>
            <a:ext cx="9144000" cy="457200"/>
          </a:xfrm>
          <a:prstGeom prst="rect">
            <a:avLst/>
          </a:prstGeom>
          <a:noFill/>
        </p:spPr>
        <p:txBody>
          <a:bodyPr wrap="square">
            <a:spAutoFit/>
          </a:bodyPr>
          <a:lstStyle/>
          <a:p>
            <a:pPr algn="l">
              <a:defRPr sz="1400" b="0">
                <a:solidFill>
                  <a:srgbClr val="E8ECF0"/>
                </a:solidFill>
                <a:latin typeface="Calibri"/>
              </a:defRPr>
            </a:pPr>
            <a:r>
              <a:t>▣  Flujo de aprobación digital integrado</a:t>
            </a:r>
          </a:p>
        </p:txBody>
      </p:sp>
      <p:sp>
        <p:nvSpPr>
          <p:cNvPr id="7" name="TextBox 6"/>
          <p:cNvSpPr txBox="1"/>
          <p:nvPr/>
        </p:nvSpPr>
        <p:spPr>
          <a:xfrm>
            <a:off x="1371600" y="3749039"/>
            <a:ext cx="9144000" cy="457200"/>
          </a:xfrm>
          <a:prstGeom prst="rect">
            <a:avLst/>
          </a:prstGeom>
          <a:noFill/>
        </p:spPr>
        <p:txBody>
          <a:bodyPr wrap="square">
            <a:spAutoFit/>
          </a:bodyPr>
          <a:lstStyle/>
          <a:p>
            <a:pPr algn="l">
              <a:defRPr sz="1400" b="0">
                <a:solidFill>
                  <a:srgbClr val="E8ECF0"/>
                </a:solidFill>
                <a:latin typeface="Calibri"/>
              </a:defRPr>
            </a:pPr>
            <a:r>
              <a:t>▣  Gestión de contratos y derechos de imagen</a:t>
            </a:r>
          </a:p>
        </p:txBody>
      </p:sp>
      <p:sp>
        <p:nvSpPr>
          <p:cNvPr id="8" name="TextBox 7"/>
          <p:cNvSpPr txBox="1"/>
          <p:nvPr/>
        </p:nvSpPr>
        <p:spPr>
          <a:xfrm>
            <a:off x="1371600" y="4297679"/>
            <a:ext cx="9144000" cy="457200"/>
          </a:xfrm>
          <a:prstGeom prst="rect">
            <a:avLst/>
          </a:prstGeom>
          <a:noFill/>
        </p:spPr>
        <p:txBody>
          <a:bodyPr wrap="square">
            <a:spAutoFit/>
          </a:bodyPr>
          <a:lstStyle/>
          <a:p>
            <a:pPr algn="l">
              <a:defRPr sz="1400" b="0">
                <a:solidFill>
                  <a:srgbClr val="E8ECF0"/>
                </a:solidFill>
                <a:latin typeface="Calibri"/>
              </a:defRPr>
            </a:pPr>
            <a:r>
              <a:t>▣  Tracking de pagos y conciliación por mercado</a:t>
            </a:r>
          </a:p>
        </p:txBody>
      </p:sp>
      <p:sp>
        <p:nvSpPr>
          <p:cNvPr id="9" name="TextBox 8"/>
          <p:cNvSpPr txBox="1"/>
          <p:nvPr/>
        </p:nvSpPr>
        <p:spPr>
          <a:xfrm>
            <a:off x="1371600" y="4846320"/>
            <a:ext cx="9144000" cy="457200"/>
          </a:xfrm>
          <a:prstGeom prst="rect">
            <a:avLst/>
          </a:prstGeom>
          <a:noFill/>
        </p:spPr>
        <p:txBody>
          <a:bodyPr wrap="square">
            <a:spAutoFit/>
          </a:bodyPr>
          <a:lstStyle/>
          <a:p>
            <a:pPr algn="l">
              <a:defRPr sz="1400" b="0">
                <a:solidFill>
                  <a:srgbClr val="E8ECF0"/>
                </a:solidFill>
                <a:latin typeface="Calibri"/>
              </a:defRPr>
            </a:pPr>
            <a:r>
              <a:t>▣  Control de acceso por roles (agencia, marca, admin)</a:t>
            </a:r>
          </a:p>
        </p:txBody>
      </p:sp>
      <p:sp>
        <p:nvSpPr>
          <p:cNvPr id="10" name="TextBox 9"/>
          <p:cNvSpPr txBox="1"/>
          <p:nvPr/>
        </p:nvSpPr>
        <p:spPr>
          <a:xfrm>
            <a:off x="1371600" y="5394959"/>
            <a:ext cx="9144000" cy="457200"/>
          </a:xfrm>
          <a:prstGeom prst="rect">
            <a:avLst/>
          </a:prstGeom>
          <a:noFill/>
        </p:spPr>
        <p:txBody>
          <a:bodyPr wrap="square">
            <a:spAutoFit/>
          </a:bodyPr>
          <a:lstStyle/>
          <a:p>
            <a:pPr algn="l">
              <a:defRPr sz="1400" b="0">
                <a:solidFill>
                  <a:srgbClr val="E8ECF0"/>
                </a:solidFill>
                <a:latin typeface="Calibri"/>
              </a:defRPr>
            </a:pPr>
            <a:r>
              <a:t>▣  Audit trail completo de acciones y aprobaciones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CARTA DE PRESENTACIÓN</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Al Comité Evaluador</a:t>
            </a:r>
          </a:p>
        </p:txBody>
      </p:sp>
      <p:sp>
        <p:nvSpPr>
          <p:cNvPr id="4" name="Rounded Rectangle 3"/>
          <p:cNvSpPr/>
          <p:nvPr/>
        </p:nvSpPr>
        <p:spPr>
          <a:xfrm>
            <a:off x="731520" y="2011680"/>
            <a:ext cx="10698480" cy="43891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365760" rIns="365760" tIns="274320"/>
          <a:lstStyle/>
          <a:p>
            <a:pPr algn="ctr">
              <a:defRPr sz="1300" b="1">
                <a:solidFill>
                  <a:srgbClr val="1A1D26"/>
                </a:solidFill>
              </a:defRPr>
            </a:pPr>
            <a:r>
              <a:t>Estimado Comité Evaluador de LATAM Airlines Group S.A.,</a:t>
            </a:r>
          </a:p>
          <a:p>
            <a:pPr algn="l">
              <a:spcBef>
                <a:spcPts val="1200"/>
              </a:spcBef>
              <a:defRPr sz="1200" b="0">
                <a:solidFill>
                  <a:srgbClr val="475569"/>
                </a:solidFill>
                <a:latin typeface="Calibri"/>
              </a:defRPr>
            </a:pPr>
            <a:r>
              <a:t>Es un honor para Trends On Influence presentar nuestra propuesta para la gestión integral del programa de influencer marketing de LATAM Airlines. Esta propuesta fue construida íntegramente sobre los documentos del RFP, las respuestas del Q&amp;A y nuestra experiencia operando campañas multinacionales de influencers en América Latina.</a:t>
            </a:r>
          </a:p>
          <a:p>
            <a:pPr algn="l">
              <a:spcBef>
                <a:spcPts val="1200"/>
              </a:spcBef>
              <a:defRPr sz="1200" b="0">
                <a:solidFill>
                  <a:srgbClr val="475569"/>
                </a:solidFill>
                <a:latin typeface="Calibri"/>
              </a:defRPr>
            </a:pPr>
            <a:r>
              <a:t>Nuestra propuesta incluye: presentación de la empresa y equipo, propuesta estratégica y modelo operacional, 4 tecnologías propietarias, cobertura de 9+ mercados con facturación local, modelo económico transparente con comisión del 15%, tarifas de viaje y logística, y aceptación integral de las condiciones comerciales de LATAM.</a:t>
            </a:r>
          </a:p>
          <a:p>
            <a:pPr algn="l">
              <a:spcBef>
                <a:spcPts val="1200"/>
              </a:spcBef>
              <a:defRPr sz="1200" b="0">
                <a:solidFill>
                  <a:srgbClr val="475569"/>
                </a:solidFill>
                <a:latin typeface="Calibri"/>
              </a:defRPr>
            </a:pPr>
            <a:r>
              <a:t>Quedamos a disposición para cualquier aclaración o presentación presencial.</a:t>
            </a:r>
          </a:p>
          <a:p>
            <a:pPr algn="l">
              <a:spcBef>
                <a:spcPts val="1200"/>
              </a:spcBef>
              <a:defRPr sz="600" b="0">
                <a:solidFill>
                  <a:srgbClr val="1A1D26"/>
                </a:solidFill>
                <a:latin typeface="Calibri"/>
              </a:defRPr>
            </a:pPr>
          </a:p>
          <a:p>
            <a:pPr algn="l">
              <a:spcBef>
                <a:spcPts val="400"/>
              </a:spcBef>
              <a:defRPr sz="1400" b="1">
                <a:solidFill>
                  <a:srgbClr val="1A1D26"/>
                </a:solidFill>
                <a:latin typeface="Calibri"/>
              </a:defRPr>
            </a:pPr>
            <a:r>
              <a:t>Marina Tatit</a:t>
            </a:r>
          </a:p>
          <a:p>
            <a:pPr algn="l">
              <a:spcBef>
                <a:spcPts val="200"/>
              </a:spcBef>
              <a:defRPr sz="1100" b="0">
                <a:solidFill>
                  <a:srgbClr val="64748B"/>
                </a:solidFill>
                <a:latin typeface="Calibri"/>
              </a:defRPr>
            </a:pPr>
            <a:r>
              <a:t>CEO — Trends On Influence</a:t>
            </a:r>
          </a:p>
          <a:p>
            <a:pPr algn="l">
              <a:spcBef>
                <a:spcPts val="200"/>
              </a:spcBef>
              <a:defRPr sz="1100" b="0">
                <a:solidFill>
                  <a:srgbClr val="64748B"/>
                </a:solidFill>
                <a:latin typeface="Calibri"/>
              </a:defRPr>
            </a:pPr>
            <a:r>
              <a:t>Mayo 2026</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TECNOLOGIA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1A1D26"/>
                </a:solidFill>
                <a:latin typeface="Calibri"/>
              </a:defRPr>
            </a:pPr>
            <a:r>
              <a:t>4 Tecnologías Propietarias en Produccion</a:t>
            </a:r>
          </a:p>
        </p:txBody>
      </p:sp>
      <p:sp>
        <p:nvSpPr>
          <p:cNvPr id="4" name="Rounded Rectangle 3"/>
          <p:cNvSpPr/>
          <p:nvPr/>
        </p:nvSpPr>
        <p:spPr>
          <a:xfrm>
            <a:off x="457200" y="2103120"/>
            <a:ext cx="2651760" cy="34747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82880"/>
          <a:lstStyle/>
          <a:p>
            <a:pPr algn="ctr">
              <a:defRPr sz="2800" b="1">
                <a:solidFill>
                  <a:srgbClr val="E4002B"/>
                </a:solidFill>
              </a:defRPr>
            </a:pPr>
            <a:r>
              <a:t>01</a:t>
            </a:r>
          </a:p>
          <a:p>
            <a:pPr algn="ctr">
              <a:spcBef>
                <a:spcPts val="800"/>
              </a:spcBef>
              <a:defRPr sz="1400" b="1">
                <a:solidFill>
                  <a:srgbClr val="1A1D26"/>
                </a:solidFill>
                <a:latin typeface="Calibri"/>
              </a:defRPr>
            </a:pPr>
            <a:r>
              <a:t>Overlap de Audiencia</a:t>
            </a:r>
          </a:p>
          <a:p>
            <a:pPr algn="ctr">
              <a:spcBef>
                <a:spcPts val="600"/>
              </a:spcBef>
              <a:defRPr sz="1100" b="0">
                <a:solidFill>
                  <a:srgbClr val="64748B"/>
                </a:solidFill>
                <a:latin typeface="Calibri"/>
              </a:defRPr>
            </a:pPr>
            <a:r>
              <a:t>Identifica sobreposición de seguidores entre creadores. Evita audiencia duplicada.</a:t>
            </a:r>
          </a:p>
        </p:txBody>
      </p:sp>
      <p:sp>
        <p:nvSpPr>
          <p:cNvPr id="5" name="Rounded Rectangle 4"/>
          <p:cNvSpPr/>
          <p:nvPr/>
        </p:nvSpPr>
        <p:spPr>
          <a:xfrm>
            <a:off x="3337560" y="2103120"/>
            <a:ext cx="2651760" cy="34747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82880"/>
          <a:lstStyle/>
          <a:p>
            <a:pPr algn="ctr">
              <a:defRPr sz="2800" b="1">
                <a:solidFill>
                  <a:srgbClr val="E4002B"/>
                </a:solidFill>
              </a:defRPr>
            </a:pPr>
            <a:r>
              <a:t>02</a:t>
            </a:r>
          </a:p>
          <a:p>
            <a:pPr algn="ctr">
              <a:spcBef>
                <a:spcPts val="800"/>
              </a:spcBef>
              <a:defRPr sz="1400" b="1">
                <a:solidFill>
                  <a:srgbClr val="1A1D26"/>
                </a:solidFill>
                <a:latin typeface="Calibri"/>
              </a:defRPr>
            </a:pPr>
            <a:r>
              <a:t>Comparador de Publis</a:t>
            </a:r>
          </a:p>
          <a:p>
            <a:pPr algn="ctr">
              <a:spcBef>
                <a:spcPts val="600"/>
              </a:spcBef>
              <a:defRPr sz="1100" b="0">
                <a:solidFill>
                  <a:srgbClr val="64748B"/>
                </a:solidFill>
                <a:latin typeface="Calibri"/>
              </a:defRPr>
            </a:pPr>
            <a:r>
              <a:t>Creator vs. su histórico. LATAM vs. competidores. Mantener, escalar o rotar.</a:t>
            </a:r>
          </a:p>
        </p:txBody>
      </p:sp>
      <p:sp>
        <p:nvSpPr>
          <p:cNvPr id="6" name="Rounded Rectangle 5"/>
          <p:cNvSpPr/>
          <p:nvPr/>
        </p:nvSpPr>
        <p:spPr>
          <a:xfrm>
            <a:off x="6217920" y="2103120"/>
            <a:ext cx="2651760" cy="34747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82880"/>
          <a:lstStyle/>
          <a:p>
            <a:pPr algn="ctr">
              <a:defRPr sz="2800" b="1">
                <a:solidFill>
                  <a:srgbClr val="E4002B"/>
                </a:solidFill>
              </a:defRPr>
            </a:pPr>
            <a:r>
              <a:t>03</a:t>
            </a:r>
          </a:p>
          <a:p>
            <a:pPr algn="ctr">
              <a:spcBef>
                <a:spcPts val="800"/>
              </a:spcBef>
              <a:defRPr sz="1400" b="1">
                <a:solidFill>
                  <a:srgbClr val="1A1D26"/>
                </a:solidFill>
                <a:latin typeface="Calibri"/>
              </a:defRPr>
            </a:pPr>
            <a:r>
              <a:t>Panel Real-Time</a:t>
            </a:r>
          </a:p>
          <a:p>
            <a:pPr algn="ctr">
              <a:spcBef>
                <a:spcPts val="600"/>
              </a:spcBef>
              <a:defRPr sz="1100" b="0">
                <a:solidFill>
                  <a:srgbClr val="64748B"/>
                </a:solidFill>
                <a:latin typeface="Calibri"/>
              </a:defRPr>
            </a:pPr>
            <a:r>
              <a:t>5 vistas customizables. Sentimiento, social listening, alertas. Compatible con GA y Meta.</a:t>
            </a:r>
          </a:p>
        </p:txBody>
      </p:sp>
      <p:sp>
        <p:nvSpPr>
          <p:cNvPr id="7" name="Rounded Rectangle 6"/>
          <p:cNvSpPr/>
          <p:nvPr/>
        </p:nvSpPr>
        <p:spPr>
          <a:xfrm>
            <a:off x="9098280" y="2103120"/>
            <a:ext cx="2651760" cy="34747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37160" rIns="137160" tIns="182880"/>
          <a:lstStyle/>
          <a:p>
            <a:pPr algn="ctr">
              <a:defRPr sz="2800" b="1">
                <a:solidFill>
                  <a:srgbClr val="E4002B"/>
                </a:solidFill>
              </a:defRPr>
            </a:pPr>
            <a:r>
              <a:t>04</a:t>
            </a:r>
          </a:p>
          <a:p>
            <a:pPr algn="ctr">
              <a:spcBef>
                <a:spcPts val="800"/>
              </a:spcBef>
              <a:defRPr sz="1400" b="1">
                <a:solidFill>
                  <a:srgbClr val="1A1D26"/>
                </a:solidFill>
                <a:latin typeface="Calibri"/>
              </a:defRPr>
            </a:pPr>
            <a:r>
              <a:t>Análisis de Sentimiento</a:t>
            </a:r>
          </a:p>
          <a:p>
            <a:pPr algn="ctr">
              <a:spcBef>
                <a:spcPts val="600"/>
              </a:spcBef>
              <a:defRPr sz="1100" b="0">
                <a:solidFill>
                  <a:srgbClr val="64748B"/>
                </a:solidFill>
                <a:latin typeface="Calibri"/>
              </a:defRPr>
            </a:pPr>
            <a:r>
              <a:t>Categorización automática de comentarios. Detección temprana de crisis.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MEDICION</a:t>
            </a:r>
          </a:p>
        </p:txBody>
      </p:sp>
      <p:sp>
        <p:nvSpPr>
          <p:cNvPr id="3" name="TextBox 2"/>
          <p:cNvSpPr txBox="1"/>
          <p:nvPr/>
        </p:nvSpPr>
        <p:spPr>
          <a:xfrm>
            <a:off x="731520" y="1005840"/>
            <a:ext cx="9144000" cy="914400"/>
          </a:xfrm>
          <a:prstGeom prst="rect">
            <a:avLst/>
          </a:prstGeom>
          <a:noFill/>
        </p:spPr>
        <p:txBody>
          <a:bodyPr wrap="square">
            <a:spAutoFit/>
          </a:bodyPr>
          <a:lstStyle/>
          <a:p>
            <a:pPr algn="l">
              <a:defRPr sz="2800" b="1">
                <a:solidFill>
                  <a:srgbClr val="FFFFFF"/>
                </a:solidFill>
                <a:latin typeface="Calibri"/>
              </a:defRPr>
            </a:pPr>
            <a:r>
              <a:t>Métricas que Muestran Decisiones, No Vanidad</a:t>
            </a:r>
          </a:p>
        </p:txBody>
      </p:sp>
      <p:sp>
        <p:nvSpPr>
          <p:cNvPr id="4" name="TextBox 3"/>
          <p:cNvSpPr txBox="1"/>
          <p:nvPr/>
        </p:nvSpPr>
        <p:spPr>
          <a:xfrm>
            <a:off x="731520" y="2286000"/>
            <a:ext cx="4572000" cy="365760"/>
          </a:xfrm>
          <a:prstGeom prst="rect">
            <a:avLst/>
          </a:prstGeom>
          <a:noFill/>
        </p:spPr>
        <p:txBody>
          <a:bodyPr wrap="square">
            <a:spAutoFit/>
          </a:bodyPr>
          <a:lstStyle/>
          <a:p>
            <a:pPr algn="l">
              <a:defRPr sz="1200" b="1">
                <a:solidFill>
                  <a:srgbClr val="94A3B8"/>
                </a:solidFill>
                <a:latin typeface="Calibri"/>
              </a:defRPr>
            </a:pPr>
            <a:r>
              <a:t>DASHBOARD 5 VISTAS</a:t>
            </a:r>
          </a:p>
        </p:txBody>
      </p:sp>
      <p:sp>
        <p:nvSpPr>
          <p:cNvPr id="5" name="TextBox 4"/>
          <p:cNvSpPr txBox="1"/>
          <p:nvPr/>
        </p:nvSpPr>
        <p:spPr>
          <a:xfrm>
            <a:off x="1097280" y="2743200"/>
            <a:ext cx="4572000" cy="365760"/>
          </a:xfrm>
          <a:prstGeom prst="rect">
            <a:avLst/>
          </a:prstGeom>
          <a:noFill/>
        </p:spPr>
        <p:txBody>
          <a:bodyPr wrap="square">
            <a:spAutoFit/>
          </a:bodyPr>
          <a:lstStyle/>
          <a:p>
            <a:pPr algn="l">
              <a:defRPr sz="1300" b="0">
                <a:solidFill>
                  <a:srgbClr val="E8ECF0"/>
                </a:solidFill>
                <a:latin typeface="Calibri"/>
              </a:defRPr>
            </a:pPr>
            <a:r>
              <a:t>●  Overview Global</a:t>
            </a:r>
          </a:p>
        </p:txBody>
      </p:sp>
      <p:sp>
        <p:nvSpPr>
          <p:cNvPr id="6" name="TextBox 5"/>
          <p:cNvSpPr txBox="1"/>
          <p:nvPr/>
        </p:nvSpPr>
        <p:spPr>
          <a:xfrm>
            <a:off x="1097280" y="3200400"/>
            <a:ext cx="4572000" cy="365760"/>
          </a:xfrm>
          <a:prstGeom prst="rect">
            <a:avLst/>
          </a:prstGeom>
          <a:noFill/>
        </p:spPr>
        <p:txBody>
          <a:bodyPr wrap="square">
            <a:spAutoFit/>
          </a:bodyPr>
          <a:lstStyle/>
          <a:p>
            <a:pPr algn="l">
              <a:defRPr sz="1300" b="0">
                <a:solidFill>
                  <a:srgbClr val="E8ECF0"/>
                </a:solidFill>
                <a:latin typeface="Calibri"/>
              </a:defRPr>
            </a:pPr>
            <a:r>
              <a:t>●  Performance Individual</a:t>
            </a:r>
          </a:p>
        </p:txBody>
      </p:sp>
      <p:sp>
        <p:nvSpPr>
          <p:cNvPr id="7" name="TextBox 6"/>
          <p:cNvSpPr txBox="1"/>
          <p:nvPr/>
        </p:nvSpPr>
        <p:spPr>
          <a:xfrm>
            <a:off x="1097280" y="3657600"/>
            <a:ext cx="4572000" cy="365760"/>
          </a:xfrm>
          <a:prstGeom prst="rect">
            <a:avLst/>
          </a:prstGeom>
          <a:noFill/>
        </p:spPr>
        <p:txBody>
          <a:bodyPr wrap="square">
            <a:spAutoFit/>
          </a:bodyPr>
          <a:lstStyle/>
          <a:p>
            <a:pPr algn="l">
              <a:defRPr sz="1300" b="0">
                <a:solidFill>
                  <a:srgbClr val="E8ECF0"/>
                </a:solidFill>
                <a:latin typeface="Calibri"/>
              </a:defRPr>
            </a:pPr>
            <a:r>
              <a:t>●  Comparativo</a:t>
            </a:r>
          </a:p>
        </p:txBody>
      </p:sp>
      <p:sp>
        <p:nvSpPr>
          <p:cNvPr id="8" name="TextBox 7"/>
          <p:cNvSpPr txBox="1"/>
          <p:nvPr/>
        </p:nvSpPr>
        <p:spPr>
          <a:xfrm>
            <a:off x="1097280" y="4114800"/>
            <a:ext cx="4572000" cy="365760"/>
          </a:xfrm>
          <a:prstGeom prst="rect">
            <a:avLst/>
          </a:prstGeom>
          <a:noFill/>
        </p:spPr>
        <p:txBody>
          <a:bodyPr wrap="square">
            <a:spAutoFit/>
          </a:bodyPr>
          <a:lstStyle/>
          <a:p>
            <a:pPr algn="l">
              <a:defRPr sz="1300" b="0">
                <a:solidFill>
                  <a:srgbClr val="E8ECF0"/>
                </a:solidFill>
                <a:latin typeface="Calibri"/>
              </a:defRPr>
            </a:pPr>
            <a:r>
              <a:t>●  Vista por Mercado</a:t>
            </a:r>
          </a:p>
        </p:txBody>
      </p:sp>
      <p:sp>
        <p:nvSpPr>
          <p:cNvPr id="9" name="TextBox 8"/>
          <p:cNvSpPr txBox="1"/>
          <p:nvPr/>
        </p:nvSpPr>
        <p:spPr>
          <a:xfrm>
            <a:off x="1097280" y="4572000"/>
            <a:ext cx="4572000" cy="365760"/>
          </a:xfrm>
          <a:prstGeom prst="rect">
            <a:avLst/>
          </a:prstGeom>
          <a:noFill/>
        </p:spPr>
        <p:txBody>
          <a:bodyPr wrap="square">
            <a:spAutoFit/>
          </a:bodyPr>
          <a:lstStyle/>
          <a:p>
            <a:pPr algn="l">
              <a:defRPr sz="1300" b="0">
                <a:solidFill>
                  <a:srgbClr val="E8ECF0"/>
                </a:solidFill>
                <a:latin typeface="Calibri"/>
              </a:defRPr>
            </a:pPr>
            <a:r>
              <a:t>●  Benchmark Competitivo</a:t>
            </a:r>
          </a:p>
        </p:txBody>
      </p:sp>
      <p:sp>
        <p:nvSpPr>
          <p:cNvPr id="10" name="TextBox 9"/>
          <p:cNvSpPr txBox="1"/>
          <p:nvPr/>
        </p:nvSpPr>
        <p:spPr>
          <a:xfrm>
            <a:off x="6400800" y="2286000"/>
            <a:ext cx="4572000" cy="365760"/>
          </a:xfrm>
          <a:prstGeom prst="rect">
            <a:avLst/>
          </a:prstGeom>
          <a:noFill/>
        </p:spPr>
        <p:txBody>
          <a:bodyPr wrap="square">
            <a:spAutoFit/>
          </a:bodyPr>
          <a:lstStyle/>
          <a:p>
            <a:pPr algn="l">
              <a:defRPr sz="1200" b="1">
                <a:solidFill>
                  <a:srgbClr val="94A3B8"/>
                </a:solidFill>
                <a:latin typeface="Calibri"/>
              </a:defRPr>
            </a:pPr>
            <a:r>
              <a:t>ROI EN 3 CAPAS</a:t>
            </a:r>
          </a:p>
        </p:txBody>
      </p:sp>
      <p:sp>
        <p:nvSpPr>
          <p:cNvPr id="11" name="TextBox 10"/>
          <p:cNvSpPr txBox="1"/>
          <p:nvPr/>
        </p:nvSpPr>
        <p:spPr>
          <a:xfrm>
            <a:off x="6583680" y="2743200"/>
            <a:ext cx="457200" cy="457200"/>
          </a:xfrm>
          <a:prstGeom prst="rect">
            <a:avLst/>
          </a:prstGeom>
          <a:noFill/>
        </p:spPr>
        <p:txBody>
          <a:bodyPr wrap="square">
            <a:spAutoFit/>
          </a:bodyPr>
          <a:lstStyle/>
          <a:p>
            <a:pPr algn="ctr">
              <a:defRPr sz="1600" b="1">
                <a:solidFill>
                  <a:srgbClr val="E4002B"/>
                </a:solidFill>
                <a:latin typeface="Calibri"/>
              </a:defRPr>
            </a:pPr>
            <a:r>
              <a:t>1</a:t>
            </a:r>
          </a:p>
        </p:txBody>
      </p:sp>
      <p:sp>
        <p:nvSpPr>
          <p:cNvPr id="12" name="TextBox 11"/>
          <p:cNvSpPr txBox="1"/>
          <p:nvPr/>
        </p:nvSpPr>
        <p:spPr>
          <a:xfrm>
            <a:off x="7132320" y="2743200"/>
            <a:ext cx="3657600" cy="274320"/>
          </a:xfrm>
          <a:prstGeom prst="rect">
            <a:avLst/>
          </a:prstGeom>
          <a:noFill/>
        </p:spPr>
        <p:txBody>
          <a:bodyPr wrap="square">
            <a:spAutoFit/>
          </a:bodyPr>
          <a:lstStyle/>
          <a:p>
            <a:pPr algn="l">
              <a:defRPr sz="1400" b="1">
                <a:solidFill>
                  <a:srgbClr val="FFFFFF"/>
                </a:solidFill>
                <a:latin typeface="Calibri"/>
              </a:defRPr>
            </a:pPr>
            <a:r>
              <a:t>Eficiencia</a:t>
            </a:r>
          </a:p>
        </p:txBody>
      </p:sp>
      <p:sp>
        <p:nvSpPr>
          <p:cNvPr id="13" name="TextBox 12"/>
          <p:cNvSpPr txBox="1"/>
          <p:nvPr/>
        </p:nvSpPr>
        <p:spPr>
          <a:xfrm>
            <a:off x="7132320" y="3017520"/>
            <a:ext cx="3657600" cy="274320"/>
          </a:xfrm>
          <a:prstGeom prst="rect">
            <a:avLst/>
          </a:prstGeom>
          <a:noFill/>
        </p:spPr>
        <p:txBody>
          <a:bodyPr wrap="square">
            <a:spAutoFit/>
          </a:bodyPr>
          <a:lstStyle/>
          <a:p>
            <a:pPr algn="l">
              <a:defRPr sz="1100" b="0">
                <a:solidFill>
                  <a:srgbClr val="64748B"/>
                </a:solidFill>
                <a:latin typeface="Calibri"/>
              </a:defRPr>
            </a:pPr>
            <a:r>
              <a:t>CPV, CPM, CPE</a:t>
            </a:r>
          </a:p>
        </p:txBody>
      </p:sp>
      <p:sp>
        <p:nvSpPr>
          <p:cNvPr id="14" name="TextBox 13"/>
          <p:cNvSpPr txBox="1"/>
          <p:nvPr/>
        </p:nvSpPr>
        <p:spPr>
          <a:xfrm>
            <a:off x="6583680" y="3474720"/>
            <a:ext cx="457200" cy="457200"/>
          </a:xfrm>
          <a:prstGeom prst="rect">
            <a:avLst/>
          </a:prstGeom>
          <a:noFill/>
        </p:spPr>
        <p:txBody>
          <a:bodyPr wrap="square">
            <a:spAutoFit/>
          </a:bodyPr>
          <a:lstStyle/>
          <a:p>
            <a:pPr algn="ctr">
              <a:defRPr sz="1600" b="1">
                <a:solidFill>
                  <a:srgbClr val="E4002B"/>
                </a:solidFill>
                <a:latin typeface="Calibri"/>
              </a:defRPr>
            </a:pPr>
            <a:r>
              <a:t>2</a:t>
            </a:r>
          </a:p>
        </p:txBody>
      </p:sp>
      <p:sp>
        <p:nvSpPr>
          <p:cNvPr id="15" name="TextBox 14"/>
          <p:cNvSpPr txBox="1"/>
          <p:nvPr/>
        </p:nvSpPr>
        <p:spPr>
          <a:xfrm>
            <a:off x="7132320" y="3474720"/>
            <a:ext cx="3657600" cy="274320"/>
          </a:xfrm>
          <a:prstGeom prst="rect">
            <a:avLst/>
          </a:prstGeom>
          <a:noFill/>
        </p:spPr>
        <p:txBody>
          <a:bodyPr wrap="square">
            <a:spAutoFit/>
          </a:bodyPr>
          <a:lstStyle/>
          <a:p>
            <a:pPr algn="l">
              <a:defRPr sz="1400" b="1">
                <a:solidFill>
                  <a:srgbClr val="FFFFFF"/>
                </a:solidFill>
                <a:latin typeface="Calibri"/>
              </a:defRPr>
            </a:pPr>
            <a:r>
              <a:t>Marca</a:t>
            </a:r>
          </a:p>
        </p:txBody>
      </p:sp>
      <p:sp>
        <p:nvSpPr>
          <p:cNvPr id="16" name="TextBox 15"/>
          <p:cNvSpPr txBox="1"/>
          <p:nvPr/>
        </p:nvSpPr>
        <p:spPr>
          <a:xfrm>
            <a:off x="7132320" y="3749039"/>
            <a:ext cx="3657600" cy="274320"/>
          </a:xfrm>
          <a:prstGeom prst="rect">
            <a:avLst/>
          </a:prstGeom>
          <a:noFill/>
        </p:spPr>
        <p:txBody>
          <a:bodyPr wrap="square">
            <a:spAutoFit/>
          </a:bodyPr>
          <a:lstStyle/>
          <a:p>
            <a:pPr algn="l">
              <a:defRPr sz="1100" b="0">
                <a:solidFill>
                  <a:srgbClr val="64748B"/>
                </a:solidFill>
                <a:latin typeface="Calibri"/>
              </a:defRPr>
            </a:pPr>
            <a:r>
              <a:t>First Choice, Closeness</a:t>
            </a:r>
          </a:p>
        </p:txBody>
      </p:sp>
      <p:sp>
        <p:nvSpPr>
          <p:cNvPr id="17" name="TextBox 16"/>
          <p:cNvSpPr txBox="1"/>
          <p:nvPr/>
        </p:nvSpPr>
        <p:spPr>
          <a:xfrm>
            <a:off x="6583680" y="4206240"/>
            <a:ext cx="457200" cy="457200"/>
          </a:xfrm>
          <a:prstGeom prst="rect">
            <a:avLst/>
          </a:prstGeom>
          <a:noFill/>
        </p:spPr>
        <p:txBody>
          <a:bodyPr wrap="square">
            <a:spAutoFit/>
          </a:bodyPr>
          <a:lstStyle/>
          <a:p>
            <a:pPr algn="ctr">
              <a:defRPr sz="1600" b="1">
                <a:solidFill>
                  <a:srgbClr val="E4002B"/>
                </a:solidFill>
                <a:latin typeface="Calibri"/>
              </a:defRPr>
            </a:pPr>
            <a:r>
              <a:t>3</a:t>
            </a:r>
          </a:p>
        </p:txBody>
      </p:sp>
      <p:sp>
        <p:nvSpPr>
          <p:cNvPr id="18" name="TextBox 17"/>
          <p:cNvSpPr txBox="1"/>
          <p:nvPr/>
        </p:nvSpPr>
        <p:spPr>
          <a:xfrm>
            <a:off x="7132320" y="4206240"/>
            <a:ext cx="3657600" cy="274320"/>
          </a:xfrm>
          <a:prstGeom prst="rect">
            <a:avLst/>
          </a:prstGeom>
          <a:noFill/>
        </p:spPr>
        <p:txBody>
          <a:bodyPr wrap="square">
            <a:spAutoFit/>
          </a:bodyPr>
          <a:lstStyle/>
          <a:p>
            <a:pPr algn="l">
              <a:defRPr sz="1400" b="1">
                <a:solidFill>
                  <a:srgbClr val="FFFFFF"/>
                </a:solidFill>
                <a:latin typeface="Calibri"/>
              </a:defRPr>
            </a:pPr>
            <a:r>
              <a:t>Estratégico</a:t>
            </a:r>
          </a:p>
        </p:txBody>
      </p:sp>
      <p:sp>
        <p:nvSpPr>
          <p:cNvPr id="19" name="TextBox 18"/>
          <p:cNvSpPr txBox="1"/>
          <p:nvPr/>
        </p:nvSpPr>
        <p:spPr>
          <a:xfrm>
            <a:off x="7132320" y="4480560"/>
            <a:ext cx="3657600" cy="274320"/>
          </a:xfrm>
          <a:prstGeom prst="rect">
            <a:avLst/>
          </a:prstGeom>
          <a:noFill/>
        </p:spPr>
        <p:txBody>
          <a:bodyPr wrap="square">
            <a:spAutoFit/>
          </a:bodyPr>
          <a:lstStyle/>
          <a:p>
            <a:pPr algn="l">
              <a:defRPr sz="1100" b="0">
                <a:solidFill>
                  <a:srgbClr val="64748B"/>
                </a:solidFill>
                <a:latin typeface="Calibri"/>
              </a:defRPr>
            </a:pPr>
            <a:r>
              <a:t>Learnings, base de creators</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PROCESO</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29 Etapas, Trazabilidad Total</a:t>
            </a:r>
          </a:p>
        </p:txBody>
      </p:sp>
      <p:sp>
        <p:nvSpPr>
          <p:cNvPr id="4" name="Rounded Rectangle 3"/>
          <p:cNvSpPr/>
          <p:nvPr/>
        </p:nvSpPr>
        <p:spPr>
          <a:xfrm>
            <a:off x="45720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Planificación</a:t>
            </a:r>
          </a:p>
          <a:p>
            <a:pPr algn="ctr">
              <a:spcBef>
                <a:spcPts val="800"/>
              </a:spcBef>
              <a:defRPr sz="2800" b="1">
                <a:solidFill>
                  <a:srgbClr val="E4002B"/>
                </a:solidFill>
                <a:latin typeface="Calibri"/>
              </a:defRPr>
            </a:pPr>
            <a:r>
              <a:t>3</a:t>
            </a:r>
          </a:p>
        </p:txBody>
      </p:sp>
      <p:sp>
        <p:nvSpPr>
          <p:cNvPr id="5" name="Rounded Rectangle 4"/>
          <p:cNvSpPr/>
          <p:nvPr/>
        </p:nvSpPr>
        <p:spPr>
          <a:xfrm>
            <a:off x="237744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Curaduría</a:t>
            </a:r>
          </a:p>
          <a:p>
            <a:pPr algn="ctr">
              <a:spcBef>
                <a:spcPts val="800"/>
              </a:spcBef>
              <a:defRPr sz="2800" b="1">
                <a:solidFill>
                  <a:srgbClr val="E4002B"/>
                </a:solidFill>
                <a:latin typeface="Calibri"/>
              </a:defRPr>
            </a:pPr>
            <a:r>
              <a:t>4</a:t>
            </a:r>
          </a:p>
          <a:p>
            <a:pPr algn="ctr">
              <a:spcBef>
                <a:spcPts val="800"/>
              </a:spcBef>
              <a:defRPr sz="900" b="1">
                <a:solidFill>
                  <a:srgbClr val="E4002B"/>
                </a:solidFill>
                <a:latin typeface="Calibri"/>
              </a:defRPr>
            </a:pPr>
            <a:r>
              <a:t>Aprobación 1</a:t>
            </a:r>
          </a:p>
        </p:txBody>
      </p:sp>
      <p:sp>
        <p:nvSpPr>
          <p:cNvPr id="6" name="Rounded Rectangle 5"/>
          <p:cNvSpPr/>
          <p:nvPr/>
        </p:nvSpPr>
        <p:spPr>
          <a:xfrm>
            <a:off x="429768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Contratación</a:t>
            </a:r>
          </a:p>
          <a:p>
            <a:pPr algn="ctr">
              <a:spcBef>
                <a:spcPts val="800"/>
              </a:spcBef>
              <a:defRPr sz="2800" b="1">
                <a:solidFill>
                  <a:srgbClr val="E4002B"/>
                </a:solidFill>
                <a:latin typeface="Calibri"/>
              </a:defRPr>
            </a:pPr>
            <a:r>
              <a:t>3</a:t>
            </a:r>
          </a:p>
        </p:txBody>
      </p:sp>
      <p:sp>
        <p:nvSpPr>
          <p:cNvPr id="7" name="Rounded Rectangle 6"/>
          <p:cNvSpPr/>
          <p:nvPr/>
        </p:nvSpPr>
        <p:spPr>
          <a:xfrm>
            <a:off x="621792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Ejecución</a:t>
            </a:r>
          </a:p>
          <a:p>
            <a:pPr algn="ctr">
              <a:spcBef>
                <a:spcPts val="800"/>
              </a:spcBef>
              <a:defRPr sz="2800" b="1">
                <a:solidFill>
                  <a:srgbClr val="E4002B"/>
                </a:solidFill>
                <a:latin typeface="Calibri"/>
              </a:defRPr>
            </a:pPr>
            <a:r>
              <a:t>9</a:t>
            </a:r>
          </a:p>
          <a:p>
            <a:pPr algn="ctr">
              <a:spcBef>
                <a:spcPts val="800"/>
              </a:spcBef>
              <a:defRPr sz="900" b="1">
                <a:solidFill>
                  <a:srgbClr val="E4002B"/>
                </a:solidFill>
                <a:latin typeface="Calibri"/>
              </a:defRPr>
            </a:pPr>
            <a:r>
              <a:t>Aprobación 2 y 3</a:t>
            </a:r>
          </a:p>
        </p:txBody>
      </p:sp>
      <p:sp>
        <p:nvSpPr>
          <p:cNvPr id="8" name="Rounded Rectangle 7"/>
          <p:cNvSpPr/>
          <p:nvPr/>
        </p:nvSpPr>
        <p:spPr>
          <a:xfrm>
            <a:off x="813816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Monitoreo</a:t>
            </a:r>
          </a:p>
          <a:p>
            <a:pPr algn="ctr">
              <a:spcBef>
                <a:spcPts val="800"/>
              </a:spcBef>
              <a:defRPr sz="2800" b="1">
                <a:solidFill>
                  <a:srgbClr val="E4002B"/>
                </a:solidFill>
                <a:latin typeface="Calibri"/>
              </a:defRPr>
            </a:pPr>
            <a:r>
              <a:t>6</a:t>
            </a:r>
          </a:p>
        </p:txBody>
      </p:sp>
      <p:sp>
        <p:nvSpPr>
          <p:cNvPr id="9" name="Rounded Rectangle 8"/>
          <p:cNvSpPr/>
          <p:nvPr/>
        </p:nvSpPr>
        <p:spPr>
          <a:xfrm>
            <a:off x="10058400" y="2103120"/>
            <a:ext cx="1645920" cy="25603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tIns="182880"/>
          <a:lstStyle/>
          <a:p>
            <a:pPr algn="ctr">
              <a:defRPr sz="1100" b="1">
                <a:solidFill>
                  <a:srgbClr val="1A1D26"/>
                </a:solidFill>
              </a:defRPr>
            </a:pPr>
            <a:r>
              <a:t>Financiero</a:t>
            </a:r>
          </a:p>
          <a:p>
            <a:pPr algn="ctr">
              <a:spcBef>
                <a:spcPts val="800"/>
              </a:spcBef>
              <a:defRPr sz="2800" b="1">
                <a:solidFill>
                  <a:srgbClr val="E4002B"/>
                </a:solidFill>
                <a:latin typeface="Calibri"/>
              </a:defRPr>
            </a:pPr>
            <a:r>
              <a:t>4</a:t>
            </a:r>
          </a:p>
        </p:txBody>
      </p:sp>
      <p:sp>
        <p:nvSpPr>
          <p:cNvPr id="10" name="TextBox 9"/>
          <p:cNvSpPr txBox="1"/>
          <p:nvPr/>
        </p:nvSpPr>
        <p:spPr>
          <a:xfrm>
            <a:off x="914400" y="5029200"/>
            <a:ext cx="10332720" cy="457200"/>
          </a:xfrm>
          <a:prstGeom prst="rect">
            <a:avLst/>
          </a:prstGeom>
          <a:noFill/>
        </p:spPr>
        <p:txBody>
          <a:bodyPr wrap="square">
            <a:spAutoFit/>
          </a:bodyPr>
          <a:lstStyle/>
          <a:p>
            <a:pPr algn="ctr">
              <a:defRPr sz="1200" b="0">
                <a:solidFill>
                  <a:srgbClr val="64748B"/>
                </a:solidFill>
                <a:latin typeface="Calibri"/>
              </a:defRPr>
            </a:pPr>
            <a:r>
              <a:t>Cada etapa tiene responsable asignado, SLA definido y documentación en la plataforma de gestion.</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GOBERNANZA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Rituales de Gobernanza</a:t>
            </a:r>
          </a:p>
        </p:txBody>
      </p:sp>
      <p:sp>
        <p:nvSpPr>
          <p:cNvPr id="4" name="TextBox 3"/>
          <p:cNvSpPr txBox="1"/>
          <p:nvPr/>
        </p:nvSpPr>
        <p:spPr>
          <a:xfrm>
            <a:off x="914400" y="2103120"/>
            <a:ext cx="1828800" cy="457200"/>
          </a:xfrm>
          <a:prstGeom prst="rect">
            <a:avLst/>
          </a:prstGeom>
          <a:noFill/>
        </p:spPr>
        <p:txBody>
          <a:bodyPr wrap="square">
            <a:spAutoFit/>
          </a:bodyPr>
          <a:lstStyle/>
          <a:p>
            <a:pPr algn="l">
              <a:defRPr sz="1100" b="1">
                <a:solidFill>
                  <a:srgbClr val="94A3B8"/>
                </a:solidFill>
                <a:latin typeface="Calibri"/>
              </a:defRPr>
            </a:pPr>
            <a:r>
              <a:t>Trimestral</a:t>
            </a:r>
          </a:p>
        </p:txBody>
      </p:sp>
      <p:sp>
        <p:nvSpPr>
          <p:cNvPr id="5" name="TextBox 4"/>
          <p:cNvSpPr txBox="1"/>
          <p:nvPr/>
        </p:nvSpPr>
        <p:spPr>
          <a:xfrm>
            <a:off x="2926080" y="2103120"/>
            <a:ext cx="4572000" cy="457200"/>
          </a:xfrm>
          <a:prstGeom prst="rect">
            <a:avLst/>
          </a:prstGeom>
          <a:noFill/>
        </p:spPr>
        <p:txBody>
          <a:bodyPr wrap="square">
            <a:spAutoFit/>
          </a:bodyPr>
          <a:lstStyle/>
          <a:p>
            <a:pPr algn="l">
              <a:defRPr sz="1400" b="1">
                <a:solidFill>
                  <a:srgbClr val="FFFFFF"/>
                </a:solidFill>
                <a:latin typeface="Calibri"/>
              </a:defRPr>
            </a:pPr>
            <a:r>
              <a:t>KICKOFF / PLANNING</a:t>
            </a:r>
          </a:p>
        </p:txBody>
      </p:sp>
      <p:sp>
        <p:nvSpPr>
          <p:cNvPr id="6" name="TextBox 5"/>
          <p:cNvSpPr txBox="1"/>
          <p:nvPr/>
        </p:nvSpPr>
        <p:spPr>
          <a:xfrm>
            <a:off x="9144000" y="2103120"/>
            <a:ext cx="1828800" cy="457200"/>
          </a:xfrm>
          <a:prstGeom prst="rect">
            <a:avLst/>
          </a:prstGeom>
          <a:noFill/>
        </p:spPr>
        <p:txBody>
          <a:bodyPr wrap="square">
            <a:spAutoFit/>
          </a:bodyPr>
          <a:lstStyle/>
          <a:p>
            <a:pPr algn="r">
              <a:defRPr sz="1200" b="1">
                <a:solidFill>
                  <a:srgbClr val="00B4D8"/>
                </a:solidFill>
                <a:latin typeface="Calibri"/>
              </a:defRPr>
            </a:pPr>
            <a:r>
              <a:t>1h30</a:t>
            </a:r>
          </a:p>
        </p:txBody>
      </p:sp>
      <p:sp>
        <p:nvSpPr>
          <p:cNvPr id="7" name="TextBox 6"/>
          <p:cNvSpPr txBox="1"/>
          <p:nvPr/>
        </p:nvSpPr>
        <p:spPr>
          <a:xfrm>
            <a:off x="914400" y="2697479"/>
            <a:ext cx="1828800" cy="457200"/>
          </a:xfrm>
          <a:prstGeom prst="rect">
            <a:avLst/>
          </a:prstGeom>
          <a:noFill/>
        </p:spPr>
        <p:txBody>
          <a:bodyPr wrap="square">
            <a:spAutoFit/>
          </a:bodyPr>
          <a:lstStyle/>
          <a:p>
            <a:pPr algn="l">
              <a:defRPr sz="1100" b="1">
                <a:solidFill>
                  <a:srgbClr val="94A3B8"/>
                </a:solidFill>
                <a:latin typeface="Calibri"/>
              </a:defRPr>
            </a:pPr>
            <a:r>
              <a:t>Semanal</a:t>
            </a:r>
          </a:p>
        </p:txBody>
      </p:sp>
      <p:sp>
        <p:nvSpPr>
          <p:cNvPr id="8" name="TextBox 7"/>
          <p:cNvSpPr txBox="1"/>
          <p:nvPr/>
        </p:nvSpPr>
        <p:spPr>
          <a:xfrm>
            <a:off x="2926080" y="2697479"/>
            <a:ext cx="4572000" cy="457200"/>
          </a:xfrm>
          <a:prstGeom prst="rect">
            <a:avLst/>
          </a:prstGeom>
          <a:noFill/>
        </p:spPr>
        <p:txBody>
          <a:bodyPr wrap="square">
            <a:spAutoFit/>
          </a:bodyPr>
          <a:lstStyle/>
          <a:p>
            <a:pPr algn="l">
              <a:defRPr sz="1400" b="1">
                <a:solidFill>
                  <a:srgbClr val="FFFFFF"/>
                </a:solidFill>
                <a:latin typeface="Calibri"/>
              </a:defRPr>
            </a:pPr>
            <a:r>
              <a:t>STATUS CAMPAÑAS</a:t>
            </a:r>
          </a:p>
        </p:txBody>
      </p:sp>
      <p:sp>
        <p:nvSpPr>
          <p:cNvPr id="9" name="TextBox 8"/>
          <p:cNvSpPr txBox="1"/>
          <p:nvPr/>
        </p:nvSpPr>
        <p:spPr>
          <a:xfrm>
            <a:off x="9144000" y="2697479"/>
            <a:ext cx="1828800" cy="457200"/>
          </a:xfrm>
          <a:prstGeom prst="rect">
            <a:avLst/>
          </a:prstGeom>
          <a:noFill/>
        </p:spPr>
        <p:txBody>
          <a:bodyPr wrap="square">
            <a:spAutoFit/>
          </a:bodyPr>
          <a:lstStyle/>
          <a:p>
            <a:pPr algn="r">
              <a:defRPr sz="1200" b="1">
                <a:solidFill>
                  <a:srgbClr val="00B4D8"/>
                </a:solidFill>
                <a:latin typeface="Calibri"/>
              </a:defRPr>
            </a:pPr>
            <a:r>
              <a:t>30min</a:t>
            </a:r>
          </a:p>
        </p:txBody>
      </p:sp>
      <p:sp>
        <p:nvSpPr>
          <p:cNvPr id="10" name="TextBox 9"/>
          <p:cNvSpPr txBox="1"/>
          <p:nvPr/>
        </p:nvSpPr>
        <p:spPr>
          <a:xfrm>
            <a:off x="914400" y="3291839"/>
            <a:ext cx="1828800" cy="457200"/>
          </a:xfrm>
          <a:prstGeom prst="rect">
            <a:avLst/>
          </a:prstGeom>
          <a:noFill/>
        </p:spPr>
        <p:txBody>
          <a:bodyPr wrap="square">
            <a:spAutoFit/>
          </a:bodyPr>
          <a:lstStyle/>
          <a:p>
            <a:pPr algn="l">
              <a:defRPr sz="1100" b="1">
                <a:solidFill>
                  <a:srgbClr val="94A3B8"/>
                </a:solidFill>
                <a:latin typeface="Calibri"/>
              </a:defRPr>
            </a:pPr>
            <a:r>
              <a:t>Por campaña</a:t>
            </a:r>
          </a:p>
        </p:txBody>
      </p:sp>
      <p:sp>
        <p:nvSpPr>
          <p:cNvPr id="11" name="TextBox 10"/>
          <p:cNvSpPr txBox="1"/>
          <p:nvPr/>
        </p:nvSpPr>
        <p:spPr>
          <a:xfrm>
            <a:off x="2926080" y="3291839"/>
            <a:ext cx="4572000" cy="457200"/>
          </a:xfrm>
          <a:prstGeom prst="rect">
            <a:avLst/>
          </a:prstGeom>
          <a:noFill/>
        </p:spPr>
        <p:txBody>
          <a:bodyPr wrap="square">
            <a:spAutoFit/>
          </a:bodyPr>
          <a:lstStyle/>
          <a:p>
            <a:pPr algn="l">
              <a:defRPr sz="1400" b="1">
                <a:solidFill>
                  <a:srgbClr val="FFFFFF"/>
                </a:solidFill>
                <a:latin typeface="Calibri"/>
              </a:defRPr>
            </a:pPr>
            <a:r>
              <a:t>REVIEW PERFORMANCE</a:t>
            </a:r>
          </a:p>
        </p:txBody>
      </p:sp>
      <p:sp>
        <p:nvSpPr>
          <p:cNvPr id="12" name="TextBox 11"/>
          <p:cNvSpPr txBox="1"/>
          <p:nvPr/>
        </p:nvSpPr>
        <p:spPr>
          <a:xfrm>
            <a:off x="9144000" y="3291839"/>
            <a:ext cx="1828800" cy="457200"/>
          </a:xfrm>
          <a:prstGeom prst="rect">
            <a:avLst/>
          </a:prstGeom>
          <a:noFill/>
        </p:spPr>
        <p:txBody>
          <a:bodyPr wrap="square">
            <a:spAutoFit/>
          </a:bodyPr>
          <a:lstStyle/>
          <a:p>
            <a:pPr algn="r">
              <a:defRPr sz="1200" b="1">
                <a:solidFill>
                  <a:srgbClr val="00B4D8"/>
                </a:solidFill>
                <a:latin typeface="Calibri"/>
              </a:defRPr>
            </a:pPr>
            <a:r>
              <a:t>45min</a:t>
            </a:r>
          </a:p>
        </p:txBody>
      </p:sp>
      <p:sp>
        <p:nvSpPr>
          <p:cNvPr id="13" name="TextBox 12"/>
          <p:cNvSpPr txBox="1"/>
          <p:nvPr/>
        </p:nvSpPr>
        <p:spPr>
          <a:xfrm>
            <a:off x="914400" y="3886200"/>
            <a:ext cx="1828800" cy="457200"/>
          </a:xfrm>
          <a:prstGeom prst="rect">
            <a:avLst/>
          </a:prstGeom>
          <a:noFill/>
        </p:spPr>
        <p:txBody>
          <a:bodyPr wrap="square">
            <a:spAutoFit/>
          </a:bodyPr>
          <a:lstStyle/>
          <a:p>
            <a:pPr algn="l">
              <a:defRPr sz="1100" b="1">
                <a:solidFill>
                  <a:srgbClr val="94A3B8"/>
                </a:solidFill>
                <a:latin typeface="Calibri"/>
              </a:defRPr>
            </a:pPr>
            <a:r>
              <a:t>Mensual</a:t>
            </a:r>
          </a:p>
        </p:txBody>
      </p:sp>
      <p:sp>
        <p:nvSpPr>
          <p:cNvPr id="14" name="TextBox 13"/>
          <p:cNvSpPr txBox="1"/>
          <p:nvPr/>
        </p:nvSpPr>
        <p:spPr>
          <a:xfrm>
            <a:off x="2926080" y="3886200"/>
            <a:ext cx="4572000" cy="457200"/>
          </a:xfrm>
          <a:prstGeom prst="rect">
            <a:avLst/>
          </a:prstGeom>
          <a:noFill/>
        </p:spPr>
        <p:txBody>
          <a:bodyPr wrap="square">
            <a:spAutoFit/>
          </a:bodyPr>
          <a:lstStyle/>
          <a:p>
            <a:pPr algn="l">
              <a:defRPr sz="1400" b="1">
                <a:solidFill>
                  <a:srgbClr val="FFFFFF"/>
                </a:solidFill>
                <a:latin typeface="Calibri"/>
              </a:defRPr>
            </a:pPr>
            <a:r>
              <a:t>BENCHMARK TENDENCIAS</a:t>
            </a:r>
          </a:p>
        </p:txBody>
      </p:sp>
      <p:sp>
        <p:nvSpPr>
          <p:cNvPr id="15" name="TextBox 14"/>
          <p:cNvSpPr txBox="1"/>
          <p:nvPr/>
        </p:nvSpPr>
        <p:spPr>
          <a:xfrm>
            <a:off x="9144000" y="3886200"/>
            <a:ext cx="1828800" cy="457200"/>
          </a:xfrm>
          <a:prstGeom prst="rect">
            <a:avLst/>
          </a:prstGeom>
          <a:noFill/>
        </p:spPr>
        <p:txBody>
          <a:bodyPr wrap="square">
            <a:spAutoFit/>
          </a:bodyPr>
          <a:lstStyle/>
          <a:p>
            <a:pPr algn="r">
              <a:defRPr sz="1200" b="1">
                <a:solidFill>
                  <a:srgbClr val="00B4D8"/>
                </a:solidFill>
                <a:latin typeface="Calibri"/>
              </a:defRPr>
            </a:pPr>
            <a:r>
              <a:t>1h</a:t>
            </a:r>
          </a:p>
        </p:txBody>
      </p:sp>
      <p:sp>
        <p:nvSpPr>
          <p:cNvPr id="16" name="TextBox 15"/>
          <p:cNvSpPr txBox="1"/>
          <p:nvPr/>
        </p:nvSpPr>
        <p:spPr>
          <a:xfrm>
            <a:off x="914400" y="4480560"/>
            <a:ext cx="1828800" cy="457200"/>
          </a:xfrm>
          <a:prstGeom prst="rect">
            <a:avLst/>
          </a:prstGeom>
          <a:noFill/>
        </p:spPr>
        <p:txBody>
          <a:bodyPr wrap="square">
            <a:spAutoFit/>
          </a:bodyPr>
          <a:lstStyle/>
          <a:p>
            <a:pPr algn="l">
              <a:defRPr sz="1100" b="1">
                <a:solidFill>
                  <a:srgbClr val="94A3B8"/>
                </a:solidFill>
                <a:latin typeface="Calibri"/>
              </a:defRPr>
            </a:pPr>
            <a:r>
              <a:t>On demand</a:t>
            </a:r>
          </a:p>
        </p:txBody>
      </p:sp>
      <p:sp>
        <p:nvSpPr>
          <p:cNvPr id="17" name="TextBox 16"/>
          <p:cNvSpPr txBox="1"/>
          <p:nvPr/>
        </p:nvSpPr>
        <p:spPr>
          <a:xfrm>
            <a:off x="2926080" y="4480560"/>
            <a:ext cx="4572000" cy="457200"/>
          </a:xfrm>
          <a:prstGeom prst="rect">
            <a:avLst/>
          </a:prstGeom>
          <a:noFill/>
        </p:spPr>
        <p:txBody>
          <a:bodyPr wrap="square">
            <a:spAutoFit/>
          </a:bodyPr>
          <a:lstStyle/>
          <a:p>
            <a:pPr algn="l">
              <a:defRPr sz="1400" b="1">
                <a:solidFill>
                  <a:srgbClr val="FFFFFF"/>
                </a:solidFill>
                <a:latin typeface="Calibri"/>
              </a:defRPr>
            </a:pPr>
            <a:r>
              <a:t>WAR ROOM</a:t>
            </a:r>
          </a:p>
        </p:txBody>
      </p:sp>
      <p:sp>
        <p:nvSpPr>
          <p:cNvPr id="18" name="TextBox 17"/>
          <p:cNvSpPr txBox="1"/>
          <p:nvPr/>
        </p:nvSpPr>
        <p:spPr>
          <a:xfrm>
            <a:off x="9144000" y="4480560"/>
            <a:ext cx="1828800" cy="457200"/>
          </a:xfrm>
          <a:prstGeom prst="rect">
            <a:avLst/>
          </a:prstGeom>
          <a:noFill/>
        </p:spPr>
        <p:txBody>
          <a:bodyPr wrap="square">
            <a:spAutoFit/>
          </a:bodyPr>
          <a:lstStyle/>
          <a:p>
            <a:pPr algn="r">
              <a:defRPr sz="1200" b="1">
                <a:solidFill>
                  <a:srgbClr val="00B4D8"/>
                </a:solidFill>
                <a:latin typeface="Calibri"/>
              </a:defRPr>
            </a:pPr>
            <a:r>
              <a:t>Variable</a:t>
            </a:r>
          </a:p>
        </p:txBody>
      </p:sp>
      <p:sp>
        <p:nvSpPr>
          <p:cNvPr id="19" name="TextBox 18"/>
          <p:cNvSpPr txBox="1"/>
          <p:nvPr/>
        </p:nvSpPr>
        <p:spPr>
          <a:xfrm>
            <a:off x="914400" y="5303520"/>
            <a:ext cx="1828800" cy="365760"/>
          </a:xfrm>
          <a:prstGeom prst="rect">
            <a:avLst/>
          </a:prstGeom>
          <a:noFill/>
        </p:spPr>
        <p:txBody>
          <a:bodyPr wrap="square">
            <a:spAutoFit/>
          </a:bodyPr>
          <a:lstStyle/>
          <a:p>
            <a:pPr algn="l">
              <a:defRPr sz="1200" b="1">
                <a:solidFill>
                  <a:srgbClr val="E4002B"/>
                </a:solidFill>
                <a:latin typeface="Calibri"/>
              </a:defRPr>
            </a:pPr>
            <a:r>
              <a:t>COMPLIANCE</a:t>
            </a:r>
          </a:p>
        </p:txBody>
      </p:sp>
      <p:sp>
        <p:nvSpPr>
          <p:cNvPr id="20" name="TextBox 19"/>
          <p:cNvSpPr txBox="1"/>
          <p:nvPr/>
        </p:nvSpPr>
        <p:spPr>
          <a:xfrm>
            <a:off x="914400" y="5760720"/>
            <a:ext cx="2560320" cy="365760"/>
          </a:xfrm>
          <a:prstGeom prst="rect">
            <a:avLst/>
          </a:prstGeom>
          <a:noFill/>
        </p:spPr>
        <p:txBody>
          <a:bodyPr wrap="square">
            <a:spAutoFit/>
          </a:bodyPr>
          <a:lstStyle/>
          <a:p>
            <a:pPr algn="l">
              <a:defRPr sz="1200" b="0">
                <a:solidFill>
                  <a:srgbClr val="94A3B8"/>
                </a:solidFill>
                <a:latin typeface="Calibri"/>
              </a:defRPr>
            </a:pPr>
            <a:r>
              <a:t>Exclusividad contractual</a:t>
            </a:r>
          </a:p>
        </p:txBody>
      </p:sp>
      <p:sp>
        <p:nvSpPr>
          <p:cNvPr id="21" name="TextBox 20"/>
          <p:cNvSpPr txBox="1"/>
          <p:nvPr/>
        </p:nvSpPr>
        <p:spPr>
          <a:xfrm>
            <a:off x="3657600" y="5760720"/>
            <a:ext cx="2560320" cy="365760"/>
          </a:xfrm>
          <a:prstGeom prst="rect">
            <a:avLst/>
          </a:prstGeom>
          <a:noFill/>
        </p:spPr>
        <p:txBody>
          <a:bodyPr wrap="square">
            <a:spAutoFit/>
          </a:bodyPr>
          <a:lstStyle/>
          <a:p>
            <a:pPr algn="l">
              <a:defRPr sz="1200" b="0">
                <a:solidFill>
                  <a:srgbClr val="94A3B8"/>
                </a:solidFill>
                <a:latin typeface="Calibri"/>
              </a:defRPr>
            </a:pPr>
            <a:r>
              <a:t>Morals clause</a:t>
            </a:r>
          </a:p>
        </p:txBody>
      </p:sp>
      <p:sp>
        <p:nvSpPr>
          <p:cNvPr id="22" name="TextBox 21"/>
          <p:cNvSpPr txBox="1"/>
          <p:nvPr/>
        </p:nvSpPr>
        <p:spPr>
          <a:xfrm>
            <a:off x="6400800" y="5760720"/>
            <a:ext cx="2560320" cy="365760"/>
          </a:xfrm>
          <a:prstGeom prst="rect">
            <a:avLst/>
          </a:prstGeom>
          <a:noFill/>
        </p:spPr>
        <p:txBody>
          <a:bodyPr wrap="square">
            <a:spAutoFit/>
          </a:bodyPr>
          <a:lstStyle/>
          <a:p>
            <a:pPr algn="l">
              <a:defRPr sz="1200" b="0">
                <a:solidFill>
                  <a:srgbClr val="94A3B8"/>
                </a:solidFill>
                <a:latin typeface="Calibri"/>
              </a:defRPr>
            </a:pPr>
            <a:r>
              <a:t>Protocolo de crisis</a:t>
            </a:r>
          </a:p>
        </p:txBody>
      </p:sp>
      <p:sp>
        <p:nvSpPr>
          <p:cNvPr id="23" name="TextBox 22"/>
          <p:cNvSpPr txBox="1"/>
          <p:nvPr/>
        </p:nvSpPr>
        <p:spPr>
          <a:xfrm>
            <a:off x="9144000" y="5760720"/>
            <a:ext cx="2560320" cy="365760"/>
          </a:xfrm>
          <a:prstGeom prst="rect">
            <a:avLst/>
          </a:prstGeom>
          <a:noFill/>
        </p:spPr>
        <p:txBody>
          <a:bodyPr wrap="square">
            <a:spAutoFit/>
          </a:bodyPr>
          <a:lstStyle/>
          <a:p>
            <a:pPr algn="l">
              <a:defRPr sz="1200" b="0">
                <a:solidFill>
                  <a:srgbClr val="94A3B8"/>
                </a:solidFill>
                <a:latin typeface="Calibri"/>
              </a:defRPr>
            </a:pPr>
            <a:r>
              <a:t>Regulación por mercado</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2743200" y="1828800"/>
            <a:ext cx="6675120" cy="1371600"/>
          </a:xfrm>
          <a:prstGeom prst="rect">
            <a:avLst/>
          </a:prstGeom>
          <a:noFill/>
        </p:spPr>
        <p:txBody>
          <a:bodyPr wrap="square">
            <a:spAutoFit/>
          </a:bodyPr>
          <a:lstStyle/>
          <a:p>
            <a:pPr algn="ctr">
              <a:defRPr sz="7200" b="1">
                <a:solidFill>
                  <a:srgbClr val="E4002B"/>
                </a:solidFill>
                <a:latin typeface="Calibri"/>
              </a:defRPr>
            </a:pPr>
            <a:r>
              <a:t>05</a:t>
            </a:r>
          </a:p>
        </p:txBody>
      </p:sp>
      <p:sp>
        <p:nvSpPr>
          <p:cNvPr id="3" name="TextBox 2"/>
          <p:cNvSpPr txBox="1"/>
          <p:nvPr/>
        </p:nvSpPr>
        <p:spPr>
          <a:xfrm>
            <a:off x="1828800" y="3200400"/>
            <a:ext cx="8503920" cy="1371600"/>
          </a:xfrm>
          <a:prstGeom prst="rect">
            <a:avLst/>
          </a:prstGeom>
          <a:noFill/>
        </p:spPr>
        <p:txBody>
          <a:bodyPr wrap="square">
            <a:spAutoFit/>
          </a:bodyPr>
          <a:lstStyle/>
          <a:p>
            <a:pPr algn="ctr">
              <a:defRPr sz="4800" b="1">
                <a:solidFill>
                  <a:srgbClr val="FFFFFF"/>
                </a:solidFill>
                <a:latin typeface="Calibri"/>
              </a:defRPr>
            </a:pPr>
            <a:r>
              <a:t>Estructura</a:t>
            </a:r>
            <a:br/>
            <a:r>
              <a:t>del Squad</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EL SISTEMA</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Influence OS</a:t>
            </a:r>
          </a:p>
        </p:txBody>
      </p:sp>
      <p:sp>
        <p:nvSpPr>
          <p:cNvPr id="4" name="TextBox 3"/>
          <p:cNvSpPr txBox="1"/>
          <p:nvPr/>
        </p:nvSpPr>
        <p:spPr>
          <a:xfrm>
            <a:off x="4754880" y="3474720"/>
            <a:ext cx="2651760" cy="914400"/>
          </a:xfrm>
          <a:prstGeom prst="rect">
            <a:avLst/>
          </a:prstGeom>
          <a:noFill/>
        </p:spPr>
        <p:txBody>
          <a:bodyPr wrap="square">
            <a:spAutoFit/>
          </a:bodyPr>
          <a:lstStyle/>
          <a:p>
            <a:pPr algn="ctr">
              <a:defRPr sz="2800" b="1">
                <a:solidFill>
                  <a:srgbClr val="E4002B"/>
                </a:solidFill>
                <a:latin typeface="Calibri"/>
              </a:defRPr>
            </a:pPr>
            <a:r>
              <a:t>Influence</a:t>
            </a:r>
            <a:br/>
            <a:r>
              <a:t>OS</a:t>
            </a:r>
          </a:p>
        </p:txBody>
      </p:sp>
      <p:sp>
        <p:nvSpPr>
          <p:cNvPr id="5" name="Rounded Rectangle 4"/>
          <p:cNvSpPr/>
          <p:nvPr/>
        </p:nvSpPr>
        <p:spPr>
          <a:xfrm>
            <a:off x="4389120" y="2011680"/>
            <a:ext cx="2743200" cy="7315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l">
              <a:defRPr sz="1200" b="1">
                <a:solidFill>
                  <a:srgbClr val="1A1D26"/>
                </a:solidFill>
              </a:defRPr>
            </a:pPr>
            <a:r>
              <a:t>1   Estrategia y Calendario</a:t>
            </a:r>
          </a:p>
        </p:txBody>
      </p:sp>
      <p:sp>
        <p:nvSpPr>
          <p:cNvPr id="6" name="Rounded Rectangle 5"/>
          <p:cNvSpPr/>
          <p:nvPr/>
        </p:nvSpPr>
        <p:spPr>
          <a:xfrm>
            <a:off x="8229600" y="2926080"/>
            <a:ext cx="2743200" cy="7315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l">
              <a:defRPr sz="1200" b="1">
                <a:solidFill>
                  <a:srgbClr val="1A1D26"/>
                </a:solidFill>
              </a:defRPr>
            </a:pPr>
            <a:r>
              <a:t>2   Squad de Influencers</a:t>
            </a:r>
          </a:p>
        </p:txBody>
      </p:sp>
      <p:sp>
        <p:nvSpPr>
          <p:cNvPr id="7" name="Rounded Rectangle 6"/>
          <p:cNvSpPr/>
          <p:nvPr/>
        </p:nvSpPr>
        <p:spPr>
          <a:xfrm>
            <a:off x="7498079" y="5029200"/>
            <a:ext cx="2743200" cy="7315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l">
              <a:defRPr sz="1200" b="1">
                <a:solidFill>
                  <a:srgbClr val="1A1D26"/>
                </a:solidFill>
              </a:defRPr>
            </a:pPr>
            <a:r>
              <a:t>3   Operación Centralizada</a:t>
            </a:r>
          </a:p>
        </p:txBody>
      </p:sp>
      <p:sp>
        <p:nvSpPr>
          <p:cNvPr id="8" name="Rounded Rectangle 7"/>
          <p:cNvSpPr/>
          <p:nvPr/>
        </p:nvSpPr>
        <p:spPr>
          <a:xfrm>
            <a:off x="2286000" y="5029200"/>
            <a:ext cx="2743200" cy="7315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l">
              <a:defRPr sz="1200" b="1">
                <a:solidFill>
                  <a:srgbClr val="1A1D26"/>
                </a:solidFill>
              </a:defRPr>
            </a:pPr>
            <a:r>
              <a:t>4   Gobernanza y Compliance</a:t>
            </a:r>
          </a:p>
        </p:txBody>
      </p:sp>
      <p:sp>
        <p:nvSpPr>
          <p:cNvPr id="9" name="Rounded Rectangle 8"/>
          <p:cNvSpPr/>
          <p:nvPr/>
        </p:nvSpPr>
        <p:spPr>
          <a:xfrm>
            <a:off x="1371600" y="2926080"/>
            <a:ext cx="2743200" cy="73152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l">
              <a:defRPr sz="1200" b="1">
                <a:solidFill>
                  <a:srgbClr val="1A1D26"/>
                </a:solidFill>
              </a:defRPr>
            </a:pPr>
            <a:r>
              <a:t>5   Inteligencia y Medición</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CALENDARIO</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Estructura de Activaciones</a:t>
            </a:r>
          </a:p>
        </p:txBody>
      </p:sp>
      <p:sp>
        <p:nvSpPr>
          <p:cNvPr id="4" name="TextBox 3"/>
          <p:cNvSpPr txBox="1"/>
          <p:nvPr/>
        </p:nvSpPr>
        <p:spPr>
          <a:xfrm>
            <a:off x="914400" y="2103120"/>
            <a:ext cx="2286000" cy="457200"/>
          </a:xfrm>
          <a:prstGeom prst="rect">
            <a:avLst/>
          </a:prstGeom>
          <a:noFill/>
        </p:spPr>
        <p:txBody>
          <a:bodyPr wrap="square">
            <a:spAutoFit/>
          </a:bodyPr>
          <a:lstStyle/>
          <a:p>
            <a:pPr algn="l">
              <a:defRPr sz="1300" b="1">
                <a:solidFill>
                  <a:srgbClr val="E4002B"/>
                </a:solidFill>
                <a:latin typeface="Calibri"/>
              </a:defRPr>
            </a:pPr>
            <a:r>
              <a:t>Always-on</a:t>
            </a:r>
          </a:p>
        </p:txBody>
      </p:sp>
      <p:sp>
        <p:nvSpPr>
          <p:cNvPr id="5" name="TextBox 4"/>
          <p:cNvSpPr txBox="1"/>
          <p:nvPr/>
        </p:nvSpPr>
        <p:spPr>
          <a:xfrm>
            <a:off x="3474720" y="2103120"/>
            <a:ext cx="7772400" cy="457200"/>
          </a:xfrm>
          <a:prstGeom prst="rect">
            <a:avLst/>
          </a:prstGeom>
          <a:noFill/>
        </p:spPr>
        <p:txBody>
          <a:bodyPr wrap="square">
            <a:spAutoFit/>
          </a:bodyPr>
          <a:lstStyle/>
          <a:p>
            <a:pPr algn="l">
              <a:defRPr sz="1300" b="0">
                <a:solidFill>
                  <a:srgbClr val="E8ECF0"/>
                </a:solidFill>
                <a:latin typeface="Calibri"/>
              </a:defRPr>
            </a:pPr>
            <a:r>
              <a:t>Embajadores recurrentes con activaciones regulares</a:t>
            </a:r>
          </a:p>
        </p:txBody>
      </p:sp>
      <p:sp>
        <p:nvSpPr>
          <p:cNvPr id="6" name="TextBox 5"/>
          <p:cNvSpPr txBox="1"/>
          <p:nvPr/>
        </p:nvSpPr>
        <p:spPr>
          <a:xfrm>
            <a:off x="914400" y="2880360"/>
            <a:ext cx="2286000" cy="457200"/>
          </a:xfrm>
          <a:prstGeom prst="rect">
            <a:avLst/>
          </a:prstGeom>
          <a:noFill/>
        </p:spPr>
        <p:txBody>
          <a:bodyPr wrap="square">
            <a:spAutoFit/>
          </a:bodyPr>
          <a:lstStyle/>
          <a:p>
            <a:pPr algn="l">
              <a:defRPr sz="1300" b="1">
                <a:solidFill>
                  <a:srgbClr val="E4002B"/>
                </a:solidFill>
                <a:latin typeface="Calibri"/>
              </a:defRPr>
            </a:pPr>
            <a:r>
              <a:t>Por destino</a:t>
            </a:r>
          </a:p>
        </p:txBody>
      </p:sp>
      <p:sp>
        <p:nvSpPr>
          <p:cNvPr id="7" name="TextBox 6"/>
          <p:cNvSpPr txBox="1"/>
          <p:nvPr/>
        </p:nvSpPr>
        <p:spPr>
          <a:xfrm>
            <a:off x="3474720" y="2880360"/>
            <a:ext cx="7772400" cy="457200"/>
          </a:xfrm>
          <a:prstGeom prst="rect">
            <a:avLst/>
          </a:prstGeom>
          <a:noFill/>
        </p:spPr>
        <p:txBody>
          <a:bodyPr wrap="square">
            <a:spAutoFit/>
          </a:bodyPr>
          <a:lstStyle/>
          <a:p>
            <a:pPr algn="l">
              <a:defRPr sz="1300" b="0">
                <a:solidFill>
                  <a:srgbClr val="E8ECF0"/>
                </a:solidFill>
                <a:latin typeface="Calibri"/>
              </a:defRPr>
            </a:pPr>
            <a:r>
              <a:t>Campañas orientadas a destinos específicos</a:t>
            </a:r>
          </a:p>
        </p:txBody>
      </p:sp>
      <p:sp>
        <p:nvSpPr>
          <p:cNvPr id="8" name="TextBox 7"/>
          <p:cNvSpPr txBox="1"/>
          <p:nvPr/>
        </p:nvSpPr>
        <p:spPr>
          <a:xfrm>
            <a:off x="914400" y="3657600"/>
            <a:ext cx="2286000" cy="457200"/>
          </a:xfrm>
          <a:prstGeom prst="rect">
            <a:avLst/>
          </a:prstGeom>
          <a:noFill/>
        </p:spPr>
        <p:txBody>
          <a:bodyPr wrap="square">
            <a:spAutoFit/>
          </a:bodyPr>
          <a:lstStyle/>
          <a:p>
            <a:pPr algn="l">
              <a:defRPr sz="1300" b="1">
                <a:solidFill>
                  <a:srgbClr val="E4002B"/>
                </a:solidFill>
                <a:latin typeface="Calibri"/>
              </a:defRPr>
            </a:pPr>
            <a:r>
              <a:t>Promocionales</a:t>
            </a:r>
          </a:p>
        </p:txBody>
      </p:sp>
      <p:sp>
        <p:nvSpPr>
          <p:cNvPr id="9" name="TextBox 8"/>
          <p:cNvSpPr txBox="1"/>
          <p:nvPr/>
        </p:nvSpPr>
        <p:spPr>
          <a:xfrm>
            <a:off x="3474720" y="3657600"/>
            <a:ext cx="7772400" cy="457200"/>
          </a:xfrm>
          <a:prstGeom prst="rect">
            <a:avLst/>
          </a:prstGeom>
          <a:noFill/>
        </p:spPr>
        <p:txBody>
          <a:bodyPr wrap="square">
            <a:spAutoFit/>
          </a:bodyPr>
          <a:lstStyle/>
          <a:p>
            <a:pPr algn="l">
              <a:defRPr sz="1300" b="0">
                <a:solidFill>
                  <a:srgbClr val="E8ECF0"/>
                </a:solidFill>
                <a:latin typeface="Calibri"/>
              </a:defRPr>
            </a:pPr>
            <a:r>
              <a:t>Black Friday, temporadas altas, ofertas especiales</a:t>
            </a:r>
          </a:p>
        </p:txBody>
      </p:sp>
      <p:sp>
        <p:nvSpPr>
          <p:cNvPr id="10" name="TextBox 9"/>
          <p:cNvSpPr txBox="1"/>
          <p:nvPr/>
        </p:nvSpPr>
        <p:spPr>
          <a:xfrm>
            <a:off x="914400" y="4434840"/>
            <a:ext cx="2286000" cy="457200"/>
          </a:xfrm>
          <a:prstGeom prst="rect">
            <a:avLst/>
          </a:prstGeom>
          <a:noFill/>
        </p:spPr>
        <p:txBody>
          <a:bodyPr wrap="square">
            <a:spAutoFit/>
          </a:bodyPr>
          <a:lstStyle/>
          <a:p>
            <a:pPr algn="l">
              <a:defRPr sz="1300" b="1">
                <a:solidFill>
                  <a:srgbClr val="E4002B"/>
                </a:solidFill>
                <a:latin typeface="Calibri"/>
              </a:defRPr>
            </a:pPr>
            <a:r>
              <a:t>Eventos</a:t>
            </a:r>
          </a:p>
        </p:txBody>
      </p:sp>
      <p:sp>
        <p:nvSpPr>
          <p:cNvPr id="11" name="TextBox 10"/>
          <p:cNvSpPr txBox="1"/>
          <p:nvPr/>
        </p:nvSpPr>
        <p:spPr>
          <a:xfrm>
            <a:off x="3474720" y="4434840"/>
            <a:ext cx="7772400" cy="457200"/>
          </a:xfrm>
          <a:prstGeom prst="rect">
            <a:avLst/>
          </a:prstGeom>
          <a:noFill/>
        </p:spPr>
        <p:txBody>
          <a:bodyPr wrap="square">
            <a:spAutoFit/>
          </a:bodyPr>
          <a:lstStyle/>
          <a:p>
            <a:pPr algn="l">
              <a:defRPr sz="1300" b="0">
                <a:solidFill>
                  <a:srgbClr val="E8ECF0"/>
                </a:solidFill>
                <a:latin typeface="Calibri"/>
              </a:defRPr>
            </a:pPr>
            <a:r>
              <a:t>Viña, Rock in Rio, Cordillera, Perú Mucho Gusto, lanzamientos de rutas</a:t>
            </a:r>
          </a:p>
        </p:txBody>
      </p:sp>
      <p:sp>
        <p:nvSpPr>
          <p:cNvPr id="12" name="TextBox 11"/>
          <p:cNvSpPr txBox="1"/>
          <p:nvPr/>
        </p:nvSpPr>
        <p:spPr>
          <a:xfrm>
            <a:off x="914400" y="5212079"/>
            <a:ext cx="2286000" cy="457200"/>
          </a:xfrm>
          <a:prstGeom prst="rect">
            <a:avLst/>
          </a:prstGeom>
          <a:noFill/>
        </p:spPr>
        <p:txBody>
          <a:bodyPr wrap="square">
            <a:spAutoFit/>
          </a:bodyPr>
          <a:lstStyle/>
          <a:p>
            <a:pPr algn="l">
              <a:defRPr sz="1300" b="1">
                <a:solidFill>
                  <a:srgbClr val="E4002B"/>
                </a:solidFill>
                <a:latin typeface="Calibri"/>
              </a:defRPr>
            </a:pPr>
            <a:r>
              <a:t>Marca</a:t>
            </a:r>
          </a:p>
        </p:txBody>
      </p:sp>
      <p:sp>
        <p:nvSpPr>
          <p:cNvPr id="13" name="TextBox 12"/>
          <p:cNvSpPr txBox="1"/>
          <p:nvPr/>
        </p:nvSpPr>
        <p:spPr>
          <a:xfrm>
            <a:off x="3474720" y="5212079"/>
            <a:ext cx="7772400" cy="457200"/>
          </a:xfrm>
          <a:prstGeom prst="rect">
            <a:avLst/>
          </a:prstGeom>
          <a:noFill/>
        </p:spPr>
        <p:txBody>
          <a:bodyPr wrap="square">
            <a:spAutoFit/>
          </a:bodyPr>
          <a:lstStyle/>
          <a:p>
            <a:pPr algn="l">
              <a:defRPr sz="1300" b="0">
                <a:solidFill>
                  <a:srgbClr val="E8ECF0"/>
                </a:solidFill>
                <a:latin typeface="Calibri"/>
              </a:defRPr>
            </a:pPr>
            <a:r>
              <a:t>Brand awareness, LATAM Pass, fidelización</a:t>
            </a:r>
          </a:p>
        </p:txBody>
      </p:sp>
      <p:sp>
        <p:nvSpPr>
          <p:cNvPr id="14" name="TextBox 13"/>
          <p:cNvSpPr txBox="1"/>
          <p:nvPr/>
        </p:nvSpPr>
        <p:spPr>
          <a:xfrm>
            <a:off x="1828800" y="6217920"/>
            <a:ext cx="8503920" cy="365760"/>
          </a:xfrm>
          <a:prstGeom prst="rect">
            <a:avLst/>
          </a:prstGeom>
          <a:noFill/>
        </p:spPr>
        <p:txBody>
          <a:bodyPr wrap="square">
            <a:spAutoFit/>
          </a:bodyPr>
          <a:lstStyle/>
          <a:p>
            <a:pPr algn="ctr">
              <a:defRPr sz="1100" b="0">
                <a:solidFill>
                  <a:srgbClr val="64748B"/>
                </a:solidFill>
                <a:latin typeface="Calibri"/>
              </a:defRPr>
            </a:pPr>
            <a:r>
              <a:t>Calendario final a definir con LATAM durante fase de onboarding.</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CREADORES</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Ecosistema de Creadores</a:t>
            </a:r>
          </a:p>
        </p:txBody>
      </p:sp>
      <p:sp>
        <p:nvSpPr>
          <p:cNvPr id="4" name="Rounded Rectangle 3"/>
          <p:cNvSpPr/>
          <p:nvPr/>
        </p:nvSpPr>
        <p:spPr>
          <a:xfrm>
            <a:off x="3215487" y="2011680"/>
            <a:ext cx="5760720" cy="822960"/>
          </a:xfrm>
          <a:prstGeom prst="round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100" b="1">
                <a:solidFill>
                  <a:srgbClr val="FFFFFF"/>
                </a:solidFill>
              </a:defRPr>
            </a:pPr>
            <a:r>
              <a:t>EMBAJADORES RECURRENTES  —  Relación continua | Exclusividad</a:t>
            </a:r>
          </a:p>
        </p:txBody>
      </p:sp>
      <p:sp>
        <p:nvSpPr>
          <p:cNvPr id="5" name="Rounded Rectangle 4"/>
          <p:cNvSpPr/>
          <p:nvPr/>
        </p:nvSpPr>
        <p:spPr>
          <a:xfrm>
            <a:off x="2529687" y="3017520"/>
            <a:ext cx="7132320" cy="822960"/>
          </a:xfrm>
          <a:prstGeom prst="roundRect">
            <a:avLst/>
          </a:prstGeom>
          <a:solidFill>
            <a:srgbClr val="FCE8EC"/>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100" b="1">
                <a:solidFill>
                  <a:srgbClr val="1A1D26"/>
                </a:solidFill>
              </a:defRPr>
            </a:pPr>
            <a:r>
              <a:t>CREATORS POR CAMPAÑA  —  Selección por fit específico</a:t>
            </a:r>
          </a:p>
        </p:txBody>
      </p:sp>
      <p:sp>
        <p:nvSpPr>
          <p:cNvPr id="6" name="Rounded Rectangle 5"/>
          <p:cNvSpPr/>
          <p:nvPr/>
        </p:nvSpPr>
        <p:spPr>
          <a:xfrm>
            <a:off x="1843887" y="4023360"/>
            <a:ext cx="8503920" cy="822960"/>
          </a:xfrm>
          <a:prstGeom prst="roundRect">
            <a:avLst/>
          </a:prstGeom>
          <a:solidFill>
            <a:srgbClr val="E0F7FC"/>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100" b="1">
                <a:solidFill>
                  <a:srgbClr val="1A1D26"/>
                </a:solidFill>
              </a:defRPr>
            </a:pPr>
            <a:r>
              <a:t>ACTIVACIONES ESPECIALES  —  Eventos estratégicos | Lanzamientos de rutas</a:t>
            </a:r>
          </a:p>
        </p:txBody>
      </p:sp>
      <p:sp>
        <p:nvSpPr>
          <p:cNvPr id="7" name="Rounded Rectangle 6"/>
          <p:cNvSpPr/>
          <p:nvPr/>
        </p:nvSpPr>
        <p:spPr>
          <a:xfrm>
            <a:off x="1158087" y="5029200"/>
            <a:ext cx="9875520" cy="822960"/>
          </a:xfrm>
          <a:prstGeom prst="roundRect">
            <a:avLst/>
          </a:prstGeom>
          <a:solidFill>
            <a:srgbClr val="F7F9FC"/>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100" b="1">
                <a:solidFill>
                  <a:srgbClr val="1A1D26"/>
                </a:solidFill>
              </a:defRPr>
            </a:pPr>
            <a:r>
              <a:t>POOL UGC  —  Contenido para canales propios + paid media</a:t>
            </a:r>
          </a:p>
        </p:txBody>
      </p:sp>
      <p:sp>
        <p:nvSpPr>
          <p:cNvPr id="8" name="TextBox 7"/>
          <p:cNvSpPr txBox="1"/>
          <p:nvPr/>
        </p:nvSpPr>
        <p:spPr>
          <a:xfrm>
            <a:off x="914400" y="6217920"/>
            <a:ext cx="10332720" cy="365760"/>
          </a:xfrm>
          <a:prstGeom prst="rect">
            <a:avLst/>
          </a:prstGeom>
          <a:noFill/>
        </p:spPr>
        <p:txBody>
          <a:bodyPr wrap="square">
            <a:spAutoFit/>
          </a:bodyPr>
          <a:lstStyle/>
          <a:p>
            <a:pPr algn="ctr">
              <a:defRPr sz="1100" b="0">
                <a:solidFill>
                  <a:srgbClr val="64748B"/>
                </a:solidFill>
                <a:latin typeface="Calibri"/>
              </a:defRPr>
            </a:pPr>
            <a:r>
              <a:t>Travel / Lifestyle   |   Food / Culture   |   Family   |   Business / Premium   |   Adventure / Nature   |   Local Micro   |   UGC</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EXPERIENCIA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Experiencia Comprobada</a:t>
            </a:r>
          </a:p>
        </p:txBody>
      </p:sp>
      <p:sp>
        <p:nvSpPr>
          <p:cNvPr id="4" name="Rounded Rectangle 3"/>
          <p:cNvSpPr/>
          <p:nvPr/>
        </p:nvSpPr>
        <p:spPr>
          <a:xfrm>
            <a:off x="457200" y="2103120"/>
            <a:ext cx="3474720" cy="38404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000" b="1">
                <a:solidFill>
                  <a:srgbClr val="E4002B"/>
                </a:solidFill>
              </a:defRPr>
            </a:pPr>
            <a:r>
              <a:t>MULTINACIONAL</a:t>
            </a:r>
          </a:p>
          <a:p>
            <a:pPr algn="ctr">
              <a:spcBef>
                <a:spcPts val="1000"/>
              </a:spcBef>
              <a:defRPr sz="1600" b="1">
                <a:solidFill>
                  <a:srgbClr val="FFFFFF"/>
                </a:solidFill>
                <a:latin typeface="Calibri"/>
              </a:defRPr>
            </a:pPr>
            <a:r>
              <a:t>Operación Multi-País</a:t>
            </a:r>
          </a:p>
          <a:p>
            <a:pPr algn="ctr">
              <a:spcBef>
                <a:spcPts val="600"/>
              </a:spcBef>
              <a:defRPr sz="1200" b="1">
                <a:solidFill>
                  <a:srgbClr val="E4002B"/>
                </a:solidFill>
                <a:latin typeface="Calibri"/>
              </a:defRPr>
            </a:pPr>
            <a:r>
              <a:t>Segundo año consecutivo</a:t>
            </a:r>
          </a:p>
          <a:p>
            <a:pPr algn="ctr">
              <a:spcBef>
                <a:spcPts val="800"/>
              </a:spcBef>
              <a:defRPr sz="1200" b="0">
                <a:solidFill>
                  <a:srgbClr val="94A3B8"/>
                </a:solidFill>
                <a:latin typeface="Calibri"/>
              </a:defRPr>
            </a:pPr>
            <a:r>
              <a:t>Marca industrial global, 6+ países, 30+ creadores activos simultáneos.</a:t>
            </a:r>
          </a:p>
        </p:txBody>
      </p:sp>
      <p:sp>
        <p:nvSpPr>
          <p:cNvPr id="5" name="Rounded Rectangle 4"/>
          <p:cNvSpPr/>
          <p:nvPr/>
        </p:nvSpPr>
        <p:spPr>
          <a:xfrm>
            <a:off x="4297680" y="2103120"/>
            <a:ext cx="3474720" cy="38404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000" b="1">
                <a:solidFill>
                  <a:srgbClr val="E4002B"/>
                </a:solidFill>
              </a:defRPr>
            </a:pPr>
            <a:r>
              <a:t>DIGITAL</a:t>
            </a:r>
          </a:p>
          <a:p>
            <a:pPr algn="ctr">
              <a:spcBef>
                <a:spcPts val="1000"/>
              </a:spcBef>
              <a:defRPr sz="1600" b="1">
                <a:solidFill>
                  <a:srgbClr val="FFFFFF"/>
                </a:solidFill>
                <a:latin typeface="Calibri"/>
              </a:defRPr>
            </a:pPr>
            <a:r>
              <a:t>TikTok desde Cero</a:t>
            </a:r>
          </a:p>
          <a:p>
            <a:pPr algn="ctr">
              <a:spcBef>
                <a:spcPts val="600"/>
              </a:spcBef>
              <a:defRPr sz="1200" b="1">
                <a:solidFill>
                  <a:srgbClr val="E4002B"/>
                </a:solidFill>
                <a:latin typeface="Calibri"/>
              </a:defRPr>
            </a:pPr>
            <a:r>
              <a:t>Marca agroindustrial global</a:t>
            </a:r>
          </a:p>
          <a:p>
            <a:pPr algn="ctr">
              <a:spcBef>
                <a:spcPts val="800"/>
              </a:spcBef>
              <a:defRPr sz="1200" b="0">
                <a:solidFill>
                  <a:srgbClr val="94A3B8"/>
                </a:solidFill>
                <a:latin typeface="Calibri"/>
              </a:defRPr>
            </a:pPr>
            <a:r>
              <a:t>Canal de 0 a 30,000+ seguidores, 20+ creadores, 10 meses.</a:t>
            </a:r>
          </a:p>
        </p:txBody>
      </p:sp>
      <p:sp>
        <p:nvSpPr>
          <p:cNvPr id="6" name="Rounded Rectangle 5"/>
          <p:cNvSpPr/>
          <p:nvPr/>
        </p:nvSpPr>
        <p:spPr>
          <a:xfrm>
            <a:off x="8138160" y="2103120"/>
            <a:ext cx="3474720" cy="38404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000" b="1">
                <a:solidFill>
                  <a:srgbClr val="E4002B"/>
                </a:solidFill>
              </a:defRPr>
            </a:pPr>
            <a:r>
              <a:t>B2B</a:t>
            </a:r>
          </a:p>
          <a:p>
            <a:pPr algn="ctr">
              <a:spcBef>
                <a:spcPts val="1000"/>
              </a:spcBef>
              <a:defRPr sz="1600" b="1">
                <a:solidFill>
                  <a:srgbClr val="FFFFFF"/>
                </a:solidFill>
                <a:latin typeface="Calibri"/>
              </a:defRPr>
            </a:pPr>
            <a:r>
              <a:t>Conversión Directa</a:t>
            </a:r>
          </a:p>
          <a:p>
            <a:pPr algn="ctr">
              <a:spcBef>
                <a:spcPts val="600"/>
              </a:spcBef>
              <a:defRPr sz="1200" b="1">
                <a:solidFill>
                  <a:srgbClr val="E4002B"/>
                </a:solidFill>
                <a:latin typeface="Calibri"/>
              </a:defRPr>
            </a:pPr>
            <a:r>
              <a:t>Segundo año consecutivo</a:t>
            </a:r>
          </a:p>
          <a:p>
            <a:pPr algn="ctr">
              <a:spcBef>
                <a:spcPts val="800"/>
              </a:spcBef>
              <a:defRPr sz="1200" b="0">
                <a:solidFill>
                  <a:srgbClr val="94A3B8"/>
                </a:solidFill>
                <a:latin typeface="Calibri"/>
              </a:defRPr>
            </a:pPr>
            <a:r>
              <a:t>Plataforma de empleo, 15-20 influencers por campaña, 3x conversión.</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COBERTURA</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Mercados</a:t>
            </a:r>
          </a:p>
        </p:txBody>
      </p:sp>
      <p:sp>
        <p:nvSpPr>
          <p:cNvPr id="4" name="TextBox 3"/>
          <p:cNvSpPr txBox="1"/>
          <p:nvPr/>
        </p:nvSpPr>
        <p:spPr>
          <a:xfrm>
            <a:off x="731520" y="1920240"/>
            <a:ext cx="2560320" cy="365760"/>
          </a:xfrm>
          <a:prstGeom prst="rect">
            <a:avLst/>
          </a:prstGeom>
          <a:noFill/>
        </p:spPr>
        <p:txBody>
          <a:bodyPr wrap="square">
            <a:spAutoFit/>
          </a:bodyPr>
          <a:lstStyle/>
          <a:p>
            <a:pPr algn="l">
              <a:defRPr sz="1100" b="1">
                <a:solidFill>
                  <a:srgbClr val="FFFFFF"/>
                </a:solidFill>
                <a:latin typeface="Calibri"/>
              </a:defRPr>
            </a:pPr>
            <a:r>
              <a:t>Mercado</a:t>
            </a:r>
          </a:p>
        </p:txBody>
      </p:sp>
      <p:sp>
        <p:nvSpPr>
          <p:cNvPr id="5" name="Rectangle 4"/>
          <p:cNvSpPr/>
          <p:nvPr/>
        </p:nvSpPr>
        <p:spPr>
          <a:xfrm>
            <a:off x="731520" y="1874519"/>
            <a:ext cx="2560320" cy="36576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1">
                <a:solidFill>
                  <a:srgbClr val="FFFFFF"/>
                </a:solidFill>
              </a:defRPr>
            </a:pPr>
            <a:r>
              <a:t>Mercado</a:t>
            </a:r>
          </a:p>
        </p:txBody>
      </p:sp>
      <p:sp>
        <p:nvSpPr>
          <p:cNvPr id="6" name="TextBox 5"/>
          <p:cNvSpPr txBox="1"/>
          <p:nvPr/>
        </p:nvSpPr>
        <p:spPr>
          <a:xfrm>
            <a:off x="3474720" y="1920240"/>
            <a:ext cx="2560320" cy="365760"/>
          </a:xfrm>
          <a:prstGeom prst="rect">
            <a:avLst/>
          </a:prstGeom>
          <a:noFill/>
        </p:spPr>
        <p:txBody>
          <a:bodyPr wrap="square">
            <a:spAutoFit/>
          </a:bodyPr>
          <a:lstStyle/>
          <a:p>
            <a:pPr algn="l">
              <a:defRPr sz="1100" b="1">
                <a:solidFill>
                  <a:srgbClr val="FFFFFF"/>
                </a:solidFill>
                <a:latin typeface="Calibri"/>
              </a:defRPr>
            </a:pPr>
            <a:r>
              <a:t>Operación</a:t>
            </a:r>
          </a:p>
        </p:txBody>
      </p:sp>
      <p:sp>
        <p:nvSpPr>
          <p:cNvPr id="7" name="Rectangle 6"/>
          <p:cNvSpPr/>
          <p:nvPr/>
        </p:nvSpPr>
        <p:spPr>
          <a:xfrm>
            <a:off x="3474720" y="1874519"/>
            <a:ext cx="2560320" cy="36576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1">
                <a:solidFill>
                  <a:srgbClr val="FFFFFF"/>
                </a:solidFill>
              </a:defRPr>
            </a:pPr>
            <a:r>
              <a:t>Operación</a:t>
            </a:r>
          </a:p>
        </p:txBody>
      </p:sp>
      <p:sp>
        <p:nvSpPr>
          <p:cNvPr id="8" name="TextBox 7"/>
          <p:cNvSpPr txBox="1"/>
          <p:nvPr/>
        </p:nvSpPr>
        <p:spPr>
          <a:xfrm>
            <a:off x="6217920" y="1920240"/>
            <a:ext cx="2560320" cy="365760"/>
          </a:xfrm>
          <a:prstGeom prst="rect">
            <a:avLst/>
          </a:prstGeom>
          <a:noFill/>
        </p:spPr>
        <p:txBody>
          <a:bodyPr wrap="square">
            <a:spAutoFit/>
          </a:bodyPr>
          <a:lstStyle/>
          <a:p>
            <a:pPr algn="l">
              <a:defRPr sz="1100" b="1">
                <a:solidFill>
                  <a:srgbClr val="FFFFFF"/>
                </a:solidFill>
                <a:latin typeface="Calibri"/>
              </a:defRPr>
            </a:pPr>
            <a:r>
              <a:t>Facturación</a:t>
            </a:r>
          </a:p>
        </p:txBody>
      </p:sp>
      <p:sp>
        <p:nvSpPr>
          <p:cNvPr id="9" name="Rectangle 8"/>
          <p:cNvSpPr/>
          <p:nvPr/>
        </p:nvSpPr>
        <p:spPr>
          <a:xfrm>
            <a:off x="6217920" y="1874519"/>
            <a:ext cx="2560320" cy="36576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1">
                <a:solidFill>
                  <a:srgbClr val="FFFFFF"/>
                </a:solidFill>
              </a:defRPr>
            </a:pPr>
            <a:r>
              <a:t>Facturación</a:t>
            </a:r>
          </a:p>
        </p:txBody>
      </p:sp>
      <p:sp>
        <p:nvSpPr>
          <p:cNvPr id="10" name="TextBox 9"/>
          <p:cNvSpPr txBox="1"/>
          <p:nvPr/>
        </p:nvSpPr>
        <p:spPr>
          <a:xfrm>
            <a:off x="8961120" y="1920240"/>
            <a:ext cx="2560320" cy="365760"/>
          </a:xfrm>
          <a:prstGeom prst="rect">
            <a:avLst/>
          </a:prstGeom>
          <a:noFill/>
        </p:spPr>
        <p:txBody>
          <a:bodyPr wrap="square">
            <a:spAutoFit/>
          </a:bodyPr>
          <a:lstStyle/>
          <a:p>
            <a:pPr algn="l">
              <a:defRPr sz="1100" b="1">
                <a:solidFill>
                  <a:srgbClr val="FFFFFF"/>
                </a:solidFill>
                <a:latin typeface="Calibri"/>
              </a:defRPr>
            </a:pPr>
            <a:r>
              <a:t>Red</a:t>
            </a:r>
          </a:p>
        </p:txBody>
      </p:sp>
      <p:sp>
        <p:nvSpPr>
          <p:cNvPr id="11" name="Rectangle 10"/>
          <p:cNvSpPr/>
          <p:nvPr/>
        </p:nvSpPr>
        <p:spPr>
          <a:xfrm>
            <a:off x="8961120" y="1874519"/>
            <a:ext cx="2560320" cy="36576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1">
                <a:solidFill>
                  <a:srgbClr val="FFFFFF"/>
                </a:solidFill>
              </a:defRPr>
            </a:pPr>
            <a:r>
              <a:t>Red</a:t>
            </a:r>
          </a:p>
        </p:txBody>
      </p:sp>
      <p:sp>
        <p:nvSpPr>
          <p:cNvPr id="12" name="Rectangle 11"/>
          <p:cNvSpPr/>
          <p:nvPr/>
        </p:nvSpPr>
        <p:spPr>
          <a:xfrm>
            <a:off x="731520" y="2331720"/>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Brasil</a:t>
            </a:r>
          </a:p>
        </p:txBody>
      </p:sp>
      <p:sp>
        <p:nvSpPr>
          <p:cNvPr id="13" name="Rectangle 12"/>
          <p:cNvSpPr/>
          <p:nvPr/>
        </p:nvSpPr>
        <p:spPr>
          <a:xfrm>
            <a:off x="3474720" y="2331720"/>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14" name="Rectangle 13"/>
          <p:cNvSpPr/>
          <p:nvPr/>
        </p:nvSpPr>
        <p:spPr>
          <a:xfrm>
            <a:off x="6217920" y="2331720"/>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 (BRL)</a:t>
            </a:r>
          </a:p>
        </p:txBody>
      </p:sp>
      <p:sp>
        <p:nvSpPr>
          <p:cNvPr id="15" name="Rectangle 14"/>
          <p:cNvSpPr/>
          <p:nvPr/>
        </p:nvSpPr>
        <p:spPr>
          <a:xfrm>
            <a:off x="8961120" y="2331720"/>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Extensa</a:t>
            </a:r>
          </a:p>
        </p:txBody>
      </p:sp>
      <p:sp>
        <p:nvSpPr>
          <p:cNvPr id="16" name="Rectangle 15"/>
          <p:cNvSpPr/>
          <p:nvPr/>
        </p:nvSpPr>
        <p:spPr>
          <a:xfrm>
            <a:off x="731520" y="2715768"/>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Chile</a:t>
            </a:r>
          </a:p>
        </p:txBody>
      </p:sp>
      <p:sp>
        <p:nvSpPr>
          <p:cNvPr id="17" name="Rectangle 16"/>
          <p:cNvSpPr/>
          <p:nvPr/>
        </p:nvSpPr>
        <p:spPr>
          <a:xfrm>
            <a:off x="3474720" y="2715768"/>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18" name="Rectangle 17"/>
          <p:cNvSpPr/>
          <p:nvPr/>
        </p:nvSpPr>
        <p:spPr>
          <a:xfrm>
            <a:off x="6217920" y="2715768"/>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(CLP)</a:t>
            </a:r>
          </a:p>
        </p:txBody>
      </p:sp>
      <p:sp>
        <p:nvSpPr>
          <p:cNvPr id="19" name="Rectangle 18"/>
          <p:cNvSpPr/>
          <p:nvPr/>
        </p:nvSpPr>
        <p:spPr>
          <a:xfrm>
            <a:off x="8961120" y="2715768"/>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En construcción</a:t>
            </a:r>
          </a:p>
        </p:txBody>
      </p:sp>
      <p:sp>
        <p:nvSpPr>
          <p:cNvPr id="20" name="Rectangle 19"/>
          <p:cNvSpPr/>
          <p:nvPr/>
        </p:nvSpPr>
        <p:spPr>
          <a:xfrm>
            <a:off x="731520" y="3099815"/>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Colombia</a:t>
            </a:r>
          </a:p>
        </p:txBody>
      </p:sp>
      <p:sp>
        <p:nvSpPr>
          <p:cNvPr id="21" name="Rectangle 20"/>
          <p:cNvSpPr/>
          <p:nvPr/>
        </p:nvSpPr>
        <p:spPr>
          <a:xfrm>
            <a:off x="3474720" y="3099815"/>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22" name="Rectangle 21"/>
          <p:cNvSpPr/>
          <p:nvPr/>
        </p:nvSpPr>
        <p:spPr>
          <a:xfrm>
            <a:off x="6217920" y="3099815"/>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(COP)</a:t>
            </a:r>
          </a:p>
        </p:txBody>
      </p:sp>
      <p:sp>
        <p:nvSpPr>
          <p:cNvPr id="23" name="Rectangle 22"/>
          <p:cNvSpPr/>
          <p:nvPr/>
        </p:nvSpPr>
        <p:spPr>
          <a:xfrm>
            <a:off x="8961120" y="3099815"/>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Establecida</a:t>
            </a:r>
          </a:p>
        </p:txBody>
      </p:sp>
      <p:sp>
        <p:nvSpPr>
          <p:cNvPr id="24" name="Rectangle 23"/>
          <p:cNvSpPr/>
          <p:nvPr/>
        </p:nvSpPr>
        <p:spPr>
          <a:xfrm>
            <a:off x="731520" y="3483863"/>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Perú</a:t>
            </a:r>
          </a:p>
        </p:txBody>
      </p:sp>
      <p:sp>
        <p:nvSpPr>
          <p:cNvPr id="25" name="Rectangle 24"/>
          <p:cNvSpPr/>
          <p:nvPr/>
        </p:nvSpPr>
        <p:spPr>
          <a:xfrm>
            <a:off x="3474720" y="3483863"/>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26" name="Rectangle 25"/>
          <p:cNvSpPr/>
          <p:nvPr/>
        </p:nvSpPr>
        <p:spPr>
          <a:xfrm>
            <a:off x="6217920" y="3483863"/>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(PEN)</a:t>
            </a:r>
          </a:p>
        </p:txBody>
      </p:sp>
      <p:sp>
        <p:nvSpPr>
          <p:cNvPr id="27" name="Rectangle 26"/>
          <p:cNvSpPr/>
          <p:nvPr/>
        </p:nvSpPr>
        <p:spPr>
          <a:xfrm>
            <a:off x="8961120" y="3483863"/>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Establecida</a:t>
            </a:r>
          </a:p>
        </p:txBody>
      </p:sp>
      <p:sp>
        <p:nvSpPr>
          <p:cNvPr id="28" name="Rectangle 27"/>
          <p:cNvSpPr/>
          <p:nvPr/>
        </p:nvSpPr>
        <p:spPr>
          <a:xfrm>
            <a:off x="731520" y="3867911"/>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Argentina</a:t>
            </a:r>
          </a:p>
        </p:txBody>
      </p:sp>
      <p:sp>
        <p:nvSpPr>
          <p:cNvPr id="29" name="Rectangle 28"/>
          <p:cNvSpPr/>
          <p:nvPr/>
        </p:nvSpPr>
        <p:spPr>
          <a:xfrm>
            <a:off x="3474720" y="3867911"/>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30" name="Rectangle 29"/>
          <p:cNvSpPr/>
          <p:nvPr/>
        </p:nvSpPr>
        <p:spPr>
          <a:xfrm>
            <a:off x="6217920" y="3867911"/>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(ARS)</a:t>
            </a:r>
          </a:p>
        </p:txBody>
      </p:sp>
      <p:sp>
        <p:nvSpPr>
          <p:cNvPr id="31" name="Rectangle 30"/>
          <p:cNvSpPr/>
          <p:nvPr/>
        </p:nvSpPr>
        <p:spPr>
          <a:xfrm>
            <a:off x="8961120" y="3867911"/>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Establecida</a:t>
            </a:r>
          </a:p>
        </p:txBody>
      </p:sp>
      <p:sp>
        <p:nvSpPr>
          <p:cNvPr id="32" name="Rectangle 31"/>
          <p:cNvSpPr/>
          <p:nvPr/>
        </p:nvSpPr>
        <p:spPr>
          <a:xfrm>
            <a:off x="731520" y="4251960"/>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México</a:t>
            </a:r>
          </a:p>
        </p:txBody>
      </p:sp>
      <p:sp>
        <p:nvSpPr>
          <p:cNvPr id="33" name="Rectangle 32"/>
          <p:cNvSpPr/>
          <p:nvPr/>
        </p:nvSpPr>
        <p:spPr>
          <a:xfrm>
            <a:off x="3474720" y="4251960"/>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34" name="Rectangle 33"/>
          <p:cNvSpPr/>
          <p:nvPr/>
        </p:nvSpPr>
        <p:spPr>
          <a:xfrm>
            <a:off x="6217920" y="4251960"/>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(MXN)</a:t>
            </a:r>
          </a:p>
        </p:txBody>
      </p:sp>
      <p:sp>
        <p:nvSpPr>
          <p:cNvPr id="35" name="Rectangle 34"/>
          <p:cNvSpPr/>
          <p:nvPr/>
        </p:nvSpPr>
        <p:spPr>
          <a:xfrm>
            <a:off x="8961120" y="4251960"/>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Establecida</a:t>
            </a:r>
          </a:p>
        </p:txBody>
      </p:sp>
      <p:sp>
        <p:nvSpPr>
          <p:cNvPr id="36" name="Rectangle 35"/>
          <p:cNvSpPr/>
          <p:nvPr/>
        </p:nvSpPr>
        <p:spPr>
          <a:xfrm>
            <a:off x="731520" y="4636008"/>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Estados Unidos</a:t>
            </a:r>
          </a:p>
        </p:txBody>
      </p:sp>
      <p:sp>
        <p:nvSpPr>
          <p:cNvPr id="37" name="Rectangle 36"/>
          <p:cNvSpPr/>
          <p:nvPr/>
        </p:nvSpPr>
        <p:spPr>
          <a:xfrm>
            <a:off x="3474720" y="4636008"/>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Completa</a:t>
            </a:r>
          </a:p>
        </p:txBody>
      </p:sp>
      <p:sp>
        <p:nvSpPr>
          <p:cNvPr id="38" name="Rectangle 37"/>
          <p:cNvSpPr/>
          <p:nvPr/>
        </p:nvSpPr>
        <p:spPr>
          <a:xfrm>
            <a:off x="6217920" y="4636008"/>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Directa/Partner (USD)</a:t>
            </a:r>
          </a:p>
        </p:txBody>
      </p:sp>
      <p:sp>
        <p:nvSpPr>
          <p:cNvPr id="39" name="Rectangle 38"/>
          <p:cNvSpPr/>
          <p:nvPr/>
        </p:nvSpPr>
        <p:spPr>
          <a:xfrm>
            <a:off x="8961120" y="4636008"/>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En expansión</a:t>
            </a:r>
          </a:p>
        </p:txBody>
      </p:sp>
      <p:sp>
        <p:nvSpPr>
          <p:cNvPr id="40" name="Rectangle 39"/>
          <p:cNvSpPr/>
          <p:nvPr/>
        </p:nvSpPr>
        <p:spPr>
          <a:xfrm>
            <a:off x="731520" y="5020056"/>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Ecuador</a:t>
            </a:r>
          </a:p>
        </p:txBody>
      </p:sp>
      <p:sp>
        <p:nvSpPr>
          <p:cNvPr id="41" name="Rectangle 40"/>
          <p:cNvSpPr/>
          <p:nvPr/>
        </p:nvSpPr>
        <p:spPr>
          <a:xfrm>
            <a:off x="3474720" y="5020056"/>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Disponible</a:t>
            </a:r>
          </a:p>
        </p:txBody>
      </p:sp>
      <p:sp>
        <p:nvSpPr>
          <p:cNvPr id="42" name="Rectangle 41"/>
          <p:cNvSpPr/>
          <p:nvPr/>
        </p:nvSpPr>
        <p:spPr>
          <a:xfrm>
            <a:off x="6217920" y="5020056"/>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Via partner (USD)</a:t>
            </a:r>
          </a:p>
        </p:txBody>
      </p:sp>
      <p:sp>
        <p:nvSpPr>
          <p:cNvPr id="43" name="Rectangle 42"/>
          <p:cNvSpPr/>
          <p:nvPr/>
        </p:nvSpPr>
        <p:spPr>
          <a:xfrm>
            <a:off x="8961120" y="5020056"/>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En construcción</a:t>
            </a:r>
          </a:p>
        </p:txBody>
      </p:sp>
      <p:sp>
        <p:nvSpPr>
          <p:cNvPr id="44" name="Rectangle 43"/>
          <p:cNvSpPr/>
          <p:nvPr/>
        </p:nvSpPr>
        <p:spPr>
          <a:xfrm>
            <a:off x="731520" y="5404104"/>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Unión Europea</a:t>
            </a:r>
          </a:p>
        </p:txBody>
      </p:sp>
      <p:sp>
        <p:nvSpPr>
          <p:cNvPr id="45" name="Rectangle 44"/>
          <p:cNvSpPr/>
          <p:nvPr/>
        </p:nvSpPr>
        <p:spPr>
          <a:xfrm>
            <a:off x="3474720" y="5404104"/>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Disponible</a:t>
            </a:r>
          </a:p>
        </p:txBody>
      </p:sp>
      <p:sp>
        <p:nvSpPr>
          <p:cNvPr id="46" name="Rectangle 45"/>
          <p:cNvSpPr/>
          <p:nvPr/>
        </p:nvSpPr>
        <p:spPr>
          <a:xfrm>
            <a:off x="6217920" y="5404104"/>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Via partner (EUR)</a:t>
            </a:r>
          </a:p>
        </p:txBody>
      </p:sp>
      <p:sp>
        <p:nvSpPr>
          <p:cNvPr id="47" name="Rectangle 46"/>
          <p:cNvSpPr/>
          <p:nvPr/>
        </p:nvSpPr>
        <p:spPr>
          <a:xfrm>
            <a:off x="8961120" y="5404104"/>
            <a:ext cx="2560320" cy="34747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En construcción</a:t>
            </a:r>
          </a:p>
        </p:txBody>
      </p:sp>
      <p:sp>
        <p:nvSpPr>
          <p:cNvPr id="48" name="Rectangle 47"/>
          <p:cNvSpPr/>
          <p:nvPr/>
        </p:nvSpPr>
        <p:spPr>
          <a:xfrm>
            <a:off x="731520" y="5788152"/>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100" b="1">
                <a:solidFill>
                  <a:srgbClr val="1A1D26"/>
                </a:solidFill>
              </a:defRPr>
            </a:pPr>
            <a:r>
              <a:t>Australia</a:t>
            </a:r>
          </a:p>
        </p:txBody>
      </p:sp>
      <p:sp>
        <p:nvSpPr>
          <p:cNvPr id="49" name="Rectangle 48"/>
          <p:cNvSpPr/>
          <p:nvPr/>
        </p:nvSpPr>
        <p:spPr>
          <a:xfrm>
            <a:off x="3474720" y="5788152"/>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Disponible</a:t>
            </a:r>
          </a:p>
        </p:txBody>
      </p:sp>
      <p:sp>
        <p:nvSpPr>
          <p:cNvPr id="50" name="Rectangle 49"/>
          <p:cNvSpPr/>
          <p:nvPr/>
        </p:nvSpPr>
        <p:spPr>
          <a:xfrm>
            <a:off x="6217920" y="5788152"/>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Via partner (AUD)</a:t>
            </a:r>
          </a:p>
        </p:txBody>
      </p:sp>
      <p:sp>
        <p:nvSpPr>
          <p:cNvPr id="51" name="Rectangle 50"/>
          <p:cNvSpPr/>
          <p:nvPr/>
        </p:nvSpPr>
        <p:spPr>
          <a:xfrm>
            <a:off x="8961120" y="5788152"/>
            <a:ext cx="2560320" cy="347472"/>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0">
                <a:solidFill>
                  <a:srgbClr val="475569"/>
                </a:solidFill>
              </a:defRPr>
            </a:pPr>
            <a:r>
              <a:t>En construcción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AGENDA</a:t>
            </a:r>
          </a:p>
        </p:txBody>
      </p:sp>
      <p:sp>
        <p:nvSpPr>
          <p:cNvPr id="3" name="TextBox 2"/>
          <p:cNvSpPr txBox="1"/>
          <p:nvPr/>
        </p:nvSpPr>
        <p:spPr>
          <a:xfrm>
            <a:off x="731520" y="1005840"/>
            <a:ext cx="5486400" cy="731520"/>
          </a:xfrm>
          <a:prstGeom prst="rect">
            <a:avLst/>
          </a:prstGeom>
          <a:noFill/>
        </p:spPr>
        <p:txBody>
          <a:bodyPr wrap="square">
            <a:spAutoFit/>
          </a:bodyPr>
          <a:lstStyle/>
          <a:p>
            <a:pPr algn="l">
              <a:defRPr sz="3600" b="1">
                <a:solidFill>
                  <a:srgbClr val="1A1D26"/>
                </a:solidFill>
                <a:latin typeface="Calibri"/>
              </a:defRPr>
            </a:pPr>
            <a:r>
              <a:t>Contenido</a:t>
            </a:r>
          </a:p>
        </p:txBody>
      </p:sp>
      <p:sp>
        <p:nvSpPr>
          <p:cNvPr id="4" name="TextBox 3"/>
          <p:cNvSpPr txBox="1"/>
          <p:nvPr/>
        </p:nvSpPr>
        <p:spPr>
          <a:xfrm>
            <a:off x="1097280" y="1920240"/>
            <a:ext cx="548640" cy="365760"/>
          </a:xfrm>
          <a:prstGeom prst="rect">
            <a:avLst/>
          </a:prstGeom>
          <a:noFill/>
        </p:spPr>
        <p:txBody>
          <a:bodyPr wrap="square">
            <a:spAutoFit/>
          </a:bodyPr>
          <a:lstStyle/>
          <a:p>
            <a:pPr algn="l">
              <a:defRPr sz="1300" b="1">
                <a:solidFill>
                  <a:srgbClr val="E4002B"/>
                </a:solidFill>
                <a:latin typeface="Calibri"/>
              </a:defRPr>
            </a:pPr>
            <a:r>
              <a:t>01</a:t>
            </a:r>
          </a:p>
        </p:txBody>
      </p:sp>
      <p:sp>
        <p:nvSpPr>
          <p:cNvPr id="5" name="TextBox 4"/>
          <p:cNvSpPr txBox="1"/>
          <p:nvPr/>
        </p:nvSpPr>
        <p:spPr>
          <a:xfrm>
            <a:off x="1737360" y="1920240"/>
            <a:ext cx="7315200" cy="365760"/>
          </a:xfrm>
          <a:prstGeom prst="rect">
            <a:avLst/>
          </a:prstGeom>
          <a:noFill/>
        </p:spPr>
        <p:txBody>
          <a:bodyPr wrap="square">
            <a:spAutoFit/>
          </a:bodyPr>
          <a:lstStyle/>
          <a:p>
            <a:pPr algn="l">
              <a:defRPr sz="1500" b="0">
                <a:solidFill>
                  <a:srgbClr val="1A1D26"/>
                </a:solidFill>
                <a:latin typeface="Calibri"/>
              </a:defRPr>
            </a:pPr>
            <a:r>
              <a:t>Nuestro Equipo</a:t>
            </a:r>
          </a:p>
        </p:txBody>
      </p:sp>
      <p:sp>
        <p:nvSpPr>
          <p:cNvPr id="6" name="TextBox 5"/>
          <p:cNvSpPr txBox="1"/>
          <p:nvPr/>
        </p:nvSpPr>
        <p:spPr>
          <a:xfrm>
            <a:off x="1097280" y="2359152"/>
            <a:ext cx="548640" cy="365760"/>
          </a:xfrm>
          <a:prstGeom prst="rect">
            <a:avLst/>
          </a:prstGeom>
          <a:noFill/>
        </p:spPr>
        <p:txBody>
          <a:bodyPr wrap="square">
            <a:spAutoFit/>
          </a:bodyPr>
          <a:lstStyle/>
          <a:p>
            <a:pPr algn="l">
              <a:defRPr sz="1300" b="1">
                <a:solidFill>
                  <a:srgbClr val="E4002B"/>
                </a:solidFill>
                <a:latin typeface="Calibri"/>
              </a:defRPr>
            </a:pPr>
            <a:r>
              <a:t>02</a:t>
            </a:r>
          </a:p>
        </p:txBody>
      </p:sp>
      <p:sp>
        <p:nvSpPr>
          <p:cNvPr id="7" name="TextBox 6"/>
          <p:cNvSpPr txBox="1"/>
          <p:nvPr/>
        </p:nvSpPr>
        <p:spPr>
          <a:xfrm>
            <a:off x="1737360" y="2359152"/>
            <a:ext cx="7315200" cy="365760"/>
          </a:xfrm>
          <a:prstGeom prst="rect">
            <a:avLst/>
          </a:prstGeom>
          <a:noFill/>
        </p:spPr>
        <p:txBody>
          <a:bodyPr wrap="square">
            <a:spAutoFit/>
          </a:bodyPr>
          <a:lstStyle/>
          <a:p>
            <a:pPr algn="l">
              <a:defRPr sz="1500" b="0">
                <a:solidFill>
                  <a:srgbClr val="1A1D26"/>
                </a:solidFill>
                <a:latin typeface="Calibri"/>
              </a:defRPr>
            </a:pPr>
            <a:r>
              <a:t>Propuesta Estratégica</a:t>
            </a:r>
          </a:p>
        </p:txBody>
      </p:sp>
      <p:sp>
        <p:nvSpPr>
          <p:cNvPr id="8" name="TextBox 7"/>
          <p:cNvSpPr txBox="1"/>
          <p:nvPr/>
        </p:nvSpPr>
        <p:spPr>
          <a:xfrm>
            <a:off x="1097280" y="2798064"/>
            <a:ext cx="548640" cy="365760"/>
          </a:xfrm>
          <a:prstGeom prst="rect">
            <a:avLst/>
          </a:prstGeom>
          <a:noFill/>
        </p:spPr>
        <p:txBody>
          <a:bodyPr wrap="square">
            <a:spAutoFit/>
          </a:bodyPr>
          <a:lstStyle/>
          <a:p>
            <a:pPr algn="l">
              <a:defRPr sz="1300" b="1">
                <a:solidFill>
                  <a:srgbClr val="E4002B"/>
                </a:solidFill>
                <a:latin typeface="Calibri"/>
              </a:defRPr>
            </a:pPr>
            <a:r>
              <a:t>03</a:t>
            </a:r>
          </a:p>
        </p:txBody>
      </p:sp>
      <p:sp>
        <p:nvSpPr>
          <p:cNvPr id="9" name="TextBox 8"/>
          <p:cNvSpPr txBox="1"/>
          <p:nvPr/>
        </p:nvSpPr>
        <p:spPr>
          <a:xfrm>
            <a:off x="1737360" y="2798064"/>
            <a:ext cx="7315200" cy="365760"/>
          </a:xfrm>
          <a:prstGeom prst="rect">
            <a:avLst/>
          </a:prstGeom>
          <a:noFill/>
        </p:spPr>
        <p:txBody>
          <a:bodyPr wrap="square">
            <a:spAutoFit/>
          </a:bodyPr>
          <a:lstStyle/>
          <a:p>
            <a:pPr algn="l">
              <a:defRPr sz="1500" b="0">
                <a:solidFill>
                  <a:srgbClr val="1A1D26"/>
                </a:solidFill>
                <a:latin typeface="Calibri"/>
              </a:defRPr>
            </a:pPr>
            <a:r>
              <a:t>Que Pide LATAM</a:t>
            </a:r>
          </a:p>
        </p:txBody>
      </p:sp>
      <p:sp>
        <p:nvSpPr>
          <p:cNvPr id="10" name="TextBox 9"/>
          <p:cNvSpPr txBox="1"/>
          <p:nvPr/>
        </p:nvSpPr>
        <p:spPr>
          <a:xfrm>
            <a:off x="1097280" y="3236976"/>
            <a:ext cx="548640" cy="365760"/>
          </a:xfrm>
          <a:prstGeom prst="rect">
            <a:avLst/>
          </a:prstGeom>
          <a:noFill/>
        </p:spPr>
        <p:txBody>
          <a:bodyPr wrap="square">
            <a:spAutoFit/>
          </a:bodyPr>
          <a:lstStyle/>
          <a:p>
            <a:pPr algn="l">
              <a:defRPr sz="1300" b="1">
                <a:solidFill>
                  <a:srgbClr val="E4002B"/>
                </a:solidFill>
                <a:latin typeface="Calibri"/>
              </a:defRPr>
            </a:pPr>
            <a:r>
              <a:t>04</a:t>
            </a:r>
          </a:p>
        </p:txBody>
      </p:sp>
      <p:sp>
        <p:nvSpPr>
          <p:cNvPr id="11" name="TextBox 10"/>
          <p:cNvSpPr txBox="1"/>
          <p:nvPr/>
        </p:nvSpPr>
        <p:spPr>
          <a:xfrm>
            <a:off x="1737360" y="3236976"/>
            <a:ext cx="7315200" cy="365760"/>
          </a:xfrm>
          <a:prstGeom prst="rect">
            <a:avLst/>
          </a:prstGeom>
          <a:noFill/>
        </p:spPr>
        <p:txBody>
          <a:bodyPr wrap="square">
            <a:spAutoFit/>
          </a:bodyPr>
          <a:lstStyle/>
          <a:p>
            <a:pPr algn="l">
              <a:defRPr sz="1500" b="0">
                <a:solidFill>
                  <a:srgbClr val="1A1D26"/>
                </a:solidFill>
                <a:latin typeface="Calibri"/>
              </a:defRPr>
            </a:pPr>
            <a:r>
              <a:t>Modelo Operacional</a:t>
            </a:r>
          </a:p>
        </p:txBody>
      </p:sp>
      <p:sp>
        <p:nvSpPr>
          <p:cNvPr id="12" name="TextBox 11"/>
          <p:cNvSpPr txBox="1"/>
          <p:nvPr/>
        </p:nvSpPr>
        <p:spPr>
          <a:xfrm>
            <a:off x="1097280" y="3675887"/>
            <a:ext cx="548640" cy="365760"/>
          </a:xfrm>
          <a:prstGeom prst="rect">
            <a:avLst/>
          </a:prstGeom>
          <a:noFill/>
        </p:spPr>
        <p:txBody>
          <a:bodyPr wrap="square">
            <a:spAutoFit/>
          </a:bodyPr>
          <a:lstStyle/>
          <a:p>
            <a:pPr algn="l">
              <a:defRPr sz="1300" b="1">
                <a:solidFill>
                  <a:srgbClr val="E4002B"/>
                </a:solidFill>
                <a:latin typeface="Calibri"/>
              </a:defRPr>
            </a:pPr>
            <a:r>
              <a:t>05</a:t>
            </a:r>
          </a:p>
        </p:txBody>
      </p:sp>
      <p:sp>
        <p:nvSpPr>
          <p:cNvPr id="13" name="TextBox 12"/>
          <p:cNvSpPr txBox="1"/>
          <p:nvPr/>
        </p:nvSpPr>
        <p:spPr>
          <a:xfrm>
            <a:off x="1737360" y="3675887"/>
            <a:ext cx="7315200" cy="365760"/>
          </a:xfrm>
          <a:prstGeom prst="rect">
            <a:avLst/>
          </a:prstGeom>
          <a:noFill/>
        </p:spPr>
        <p:txBody>
          <a:bodyPr wrap="square">
            <a:spAutoFit/>
          </a:bodyPr>
          <a:lstStyle/>
          <a:p>
            <a:pPr algn="l">
              <a:defRPr sz="1500" b="0">
                <a:solidFill>
                  <a:srgbClr val="1A1D26"/>
                </a:solidFill>
                <a:latin typeface="Calibri"/>
              </a:defRPr>
            </a:pPr>
            <a:r>
              <a:t>Estructura del Squad</a:t>
            </a:r>
          </a:p>
        </p:txBody>
      </p:sp>
      <p:sp>
        <p:nvSpPr>
          <p:cNvPr id="14" name="TextBox 13"/>
          <p:cNvSpPr txBox="1"/>
          <p:nvPr/>
        </p:nvSpPr>
        <p:spPr>
          <a:xfrm>
            <a:off x="1097280" y="4114800"/>
            <a:ext cx="548640" cy="365760"/>
          </a:xfrm>
          <a:prstGeom prst="rect">
            <a:avLst/>
          </a:prstGeom>
          <a:noFill/>
        </p:spPr>
        <p:txBody>
          <a:bodyPr wrap="square">
            <a:spAutoFit/>
          </a:bodyPr>
          <a:lstStyle/>
          <a:p>
            <a:pPr algn="l">
              <a:defRPr sz="1300" b="1">
                <a:solidFill>
                  <a:srgbClr val="E4002B"/>
                </a:solidFill>
                <a:latin typeface="Calibri"/>
              </a:defRPr>
            </a:pPr>
            <a:r>
              <a:t>06</a:t>
            </a:r>
          </a:p>
        </p:txBody>
      </p:sp>
      <p:sp>
        <p:nvSpPr>
          <p:cNvPr id="15" name="TextBox 14"/>
          <p:cNvSpPr txBox="1"/>
          <p:nvPr/>
        </p:nvSpPr>
        <p:spPr>
          <a:xfrm>
            <a:off x="1737360" y="4114800"/>
            <a:ext cx="7315200" cy="365760"/>
          </a:xfrm>
          <a:prstGeom prst="rect">
            <a:avLst/>
          </a:prstGeom>
          <a:noFill/>
        </p:spPr>
        <p:txBody>
          <a:bodyPr wrap="square">
            <a:spAutoFit/>
          </a:bodyPr>
          <a:lstStyle/>
          <a:p>
            <a:pPr algn="l">
              <a:defRPr sz="1500" b="0">
                <a:solidFill>
                  <a:srgbClr val="1A1D26"/>
                </a:solidFill>
                <a:latin typeface="Calibri"/>
              </a:defRPr>
            </a:pPr>
            <a:r>
              <a:t>Tecnología y Medición</a:t>
            </a:r>
          </a:p>
        </p:txBody>
      </p:sp>
      <p:sp>
        <p:nvSpPr>
          <p:cNvPr id="16" name="TextBox 15"/>
          <p:cNvSpPr txBox="1"/>
          <p:nvPr/>
        </p:nvSpPr>
        <p:spPr>
          <a:xfrm>
            <a:off x="1097280" y="4553712"/>
            <a:ext cx="548640" cy="365760"/>
          </a:xfrm>
          <a:prstGeom prst="rect">
            <a:avLst/>
          </a:prstGeom>
          <a:noFill/>
        </p:spPr>
        <p:txBody>
          <a:bodyPr wrap="square">
            <a:spAutoFit/>
          </a:bodyPr>
          <a:lstStyle/>
          <a:p>
            <a:pPr algn="l">
              <a:defRPr sz="1300" b="1">
                <a:solidFill>
                  <a:srgbClr val="E4002B"/>
                </a:solidFill>
                <a:latin typeface="Calibri"/>
              </a:defRPr>
            </a:pPr>
            <a:r>
              <a:t>07</a:t>
            </a:r>
          </a:p>
        </p:txBody>
      </p:sp>
      <p:sp>
        <p:nvSpPr>
          <p:cNvPr id="17" name="TextBox 16"/>
          <p:cNvSpPr txBox="1"/>
          <p:nvPr/>
        </p:nvSpPr>
        <p:spPr>
          <a:xfrm>
            <a:off x="1737360" y="4553712"/>
            <a:ext cx="7315200" cy="365760"/>
          </a:xfrm>
          <a:prstGeom prst="rect">
            <a:avLst/>
          </a:prstGeom>
          <a:noFill/>
        </p:spPr>
        <p:txBody>
          <a:bodyPr wrap="square">
            <a:spAutoFit/>
          </a:bodyPr>
          <a:lstStyle/>
          <a:p>
            <a:pPr algn="l">
              <a:defRPr sz="1500" b="0">
                <a:solidFill>
                  <a:srgbClr val="1A1D26"/>
                </a:solidFill>
                <a:latin typeface="Calibri"/>
              </a:defRPr>
            </a:pPr>
            <a:r>
              <a:t>Experiencia Comprobada</a:t>
            </a:r>
          </a:p>
        </p:txBody>
      </p:sp>
      <p:sp>
        <p:nvSpPr>
          <p:cNvPr id="18" name="TextBox 17"/>
          <p:cNvSpPr txBox="1"/>
          <p:nvPr/>
        </p:nvSpPr>
        <p:spPr>
          <a:xfrm>
            <a:off x="1097280" y="4992624"/>
            <a:ext cx="548640" cy="365760"/>
          </a:xfrm>
          <a:prstGeom prst="rect">
            <a:avLst/>
          </a:prstGeom>
          <a:noFill/>
        </p:spPr>
        <p:txBody>
          <a:bodyPr wrap="square">
            <a:spAutoFit/>
          </a:bodyPr>
          <a:lstStyle/>
          <a:p>
            <a:pPr algn="l">
              <a:defRPr sz="1300" b="1">
                <a:solidFill>
                  <a:srgbClr val="E4002B"/>
                </a:solidFill>
                <a:latin typeface="Calibri"/>
              </a:defRPr>
            </a:pPr>
            <a:r>
              <a:t>08</a:t>
            </a:r>
          </a:p>
        </p:txBody>
      </p:sp>
      <p:sp>
        <p:nvSpPr>
          <p:cNvPr id="19" name="TextBox 18"/>
          <p:cNvSpPr txBox="1"/>
          <p:nvPr/>
        </p:nvSpPr>
        <p:spPr>
          <a:xfrm>
            <a:off x="1737360" y="4992624"/>
            <a:ext cx="7315200" cy="365760"/>
          </a:xfrm>
          <a:prstGeom prst="rect">
            <a:avLst/>
          </a:prstGeom>
          <a:noFill/>
        </p:spPr>
        <p:txBody>
          <a:bodyPr wrap="square">
            <a:spAutoFit/>
          </a:bodyPr>
          <a:lstStyle/>
          <a:p>
            <a:pPr algn="l">
              <a:defRPr sz="1500" b="0">
                <a:solidFill>
                  <a:srgbClr val="1A1D26"/>
                </a:solidFill>
                <a:latin typeface="Calibri"/>
              </a:defRPr>
            </a:pPr>
            <a:r>
              <a:t>Modelo Económico</a:t>
            </a:r>
          </a:p>
        </p:txBody>
      </p:sp>
      <p:sp>
        <p:nvSpPr>
          <p:cNvPr id="20" name="TextBox 19"/>
          <p:cNvSpPr txBox="1"/>
          <p:nvPr/>
        </p:nvSpPr>
        <p:spPr>
          <a:xfrm>
            <a:off x="1097280" y="5431536"/>
            <a:ext cx="548640" cy="365760"/>
          </a:xfrm>
          <a:prstGeom prst="rect">
            <a:avLst/>
          </a:prstGeom>
          <a:noFill/>
        </p:spPr>
        <p:txBody>
          <a:bodyPr wrap="square">
            <a:spAutoFit/>
          </a:bodyPr>
          <a:lstStyle/>
          <a:p>
            <a:pPr algn="l">
              <a:defRPr sz="1300" b="1">
                <a:solidFill>
                  <a:srgbClr val="E4002B"/>
                </a:solidFill>
                <a:latin typeface="Calibri"/>
              </a:defRPr>
            </a:pPr>
            <a:r>
              <a:t>09</a:t>
            </a:r>
          </a:p>
        </p:txBody>
      </p:sp>
      <p:sp>
        <p:nvSpPr>
          <p:cNvPr id="21" name="TextBox 20"/>
          <p:cNvSpPr txBox="1"/>
          <p:nvPr/>
        </p:nvSpPr>
        <p:spPr>
          <a:xfrm>
            <a:off x="1737360" y="5431536"/>
            <a:ext cx="7315200" cy="365760"/>
          </a:xfrm>
          <a:prstGeom prst="rect">
            <a:avLst/>
          </a:prstGeom>
          <a:noFill/>
        </p:spPr>
        <p:txBody>
          <a:bodyPr wrap="square">
            <a:spAutoFit/>
          </a:bodyPr>
          <a:lstStyle/>
          <a:p>
            <a:pPr algn="l">
              <a:defRPr sz="1500" b="0">
                <a:solidFill>
                  <a:srgbClr val="1A1D26"/>
                </a:solidFill>
                <a:latin typeface="Calibri"/>
              </a:defRPr>
            </a:pPr>
            <a:r>
              <a:t>Condiciones Comerciales</a:t>
            </a:r>
          </a:p>
        </p:txBody>
      </p:sp>
      <p:sp>
        <p:nvSpPr>
          <p:cNvPr id="22" name="TextBox 21"/>
          <p:cNvSpPr txBox="1"/>
          <p:nvPr/>
        </p:nvSpPr>
        <p:spPr>
          <a:xfrm>
            <a:off x="1097280" y="5870448"/>
            <a:ext cx="548640" cy="365760"/>
          </a:xfrm>
          <a:prstGeom prst="rect">
            <a:avLst/>
          </a:prstGeom>
          <a:noFill/>
        </p:spPr>
        <p:txBody>
          <a:bodyPr wrap="square">
            <a:spAutoFit/>
          </a:bodyPr>
          <a:lstStyle/>
          <a:p>
            <a:pPr algn="l">
              <a:defRPr sz="1300" b="1">
                <a:solidFill>
                  <a:srgbClr val="E4002B"/>
                </a:solidFill>
                <a:latin typeface="Calibri"/>
              </a:defRPr>
            </a:pPr>
            <a:r>
              <a:t>10</a:t>
            </a:r>
          </a:p>
        </p:txBody>
      </p:sp>
      <p:sp>
        <p:nvSpPr>
          <p:cNvPr id="23" name="TextBox 22"/>
          <p:cNvSpPr txBox="1"/>
          <p:nvPr/>
        </p:nvSpPr>
        <p:spPr>
          <a:xfrm>
            <a:off x="1737360" y="5870448"/>
            <a:ext cx="7315200" cy="365760"/>
          </a:xfrm>
          <a:prstGeom prst="rect">
            <a:avLst/>
          </a:prstGeom>
          <a:noFill/>
        </p:spPr>
        <p:txBody>
          <a:bodyPr wrap="square">
            <a:spAutoFit/>
          </a:bodyPr>
          <a:lstStyle/>
          <a:p>
            <a:pPr algn="l">
              <a:defRPr sz="1500" b="0">
                <a:solidFill>
                  <a:srgbClr val="1A1D26"/>
                </a:solidFill>
                <a:latin typeface="Calibri"/>
              </a:defRPr>
            </a:pPr>
            <a:r>
              <a:t>Cierre</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2743200" y="1828800"/>
            <a:ext cx="6675120" cy="1371600"/>
          </a:xfrm>
          <a:prstGeom prst="rect">
            <a:avLst/>
          </a:prstGeom>
          <a:noFill/>
        </p:spPr>
        <p:txBody>
          <a:bodyPr wrap="square">
            <a:spAutoFit/>
          </a:bodyPr>
          <a:lstStyle/>
          <a:p>
            <a:pPr algn="ctr">
              <a:defRPr sz="7200" b="1">
                <a:solidFill>
                  <a:srgbClr val="E4002B"/>
                </a:solidFill>
                <a:latin typeface="Calibri"/>
              </a:defRPr>
            </a:pPr>
            <a:r>
              <a:t>08</a:t>
            </a:r>
          </a:p>
        </p:txBody>
      </p:sp>
      <p:sp>
        <p:nvSpPr>
          <p:cNvPr id="3" name="TextBox 2"/>
          <p:cNvSpPr txBox="1"/>
          <p:nvPr/>
        </p:nvSpPr>
        <p:spPr>
          <a:xfrm>
            <a:off x="1828800" y="3200400"/>
            <a:ext cx="8503920" cy="1371600"/>
          </a:xfrm>
          <a:prstGeom prst="rect">
            <a:avLst/>
          </a:prstGeom>
          <a:noFill/>
        </p:spPr>
        <p:txBody>
          <a:bodyPr wrap="square">
            <a:spAutoFit/>
          </a:bodyPr>
          <a:lstStyle/>
          <a:p>
            <a:pPr algn="ctr">
              <a:defRPr sz="4800" b="1">
                <a:solidFill>
                  <a:srgbClr val="FFFFFF"/>
                </a:solidFill>
                <a:latin typeface="Calibri"/>
              </a:defRPr>
            </a:pPr>
            <a:r>
              <a:t>Modelo</a:t>
            </a:r>
            <a:br/>
            <a:r>
              <a:t>Económico</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TRANSPARENCIA</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1A1D26"/>
                </a:solidFill>
                <a:latin typeface="Calibri"/>
              </a:defRPr>
            </a:pPr>
            <a:r>
              <a:t>Comisión 15% — Transparencia Total</a:t>
            </a:r>
          </a:p>
        </p:txBody>
      </p:sp>
      <p:sp>
        <p:nvSpPr>
          <p:cNvPr id="4" name="Rectangle 3"/>
          <p:cNvSpPr/>
          <p:nvPr/>
        </p:nvSpPr>
        <p:spPr>
          <a:xfrm>
            <a:off x="731520" y="2286000"/>
            <a:ext cx="8686800" cy="109728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b="1">
                <a:solidFill>
                  <a:srgbClr val="FFFFFF"/>
                </a:solidFill>
              </a:defRPr>
            </a:pPr>
            <a:r>
              <a:t>Inversión Creadores  ~USD 3.48M</a:t>
            </a:r>
          </a:p>
        </p:txBody>
      </p:sp>
      <p:sp>
        <p:nvSpPr>
          <p:cNvPr id="5" name="Rectangle 4"/>
          <p:cNvSpPr/>
          <p:nvPr/>
        </p:nvSpPr>
        <p:spPr>
          <a:xfrm>
            <a:off x="9418320" y="2286000"/>
            <a:ext cx="2011680" cy="109728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300" b="1">
                <a:solidFill>
                  <a:srgbClr val="FFFFFF"/>
                </a:solidFill>
              </a:defRPr>
            </a:pPr>
            <a:r>
              <a:t>Fee 15%</a:t>
            </a:r>
            <a:br/>
            <a:r>
              <a:t>~USD 522K</a:t>
            </a:r>
          </a:p>
        </p:txBody>
      </p:sp>
      <p:sp>
        <p:nvSpPr>
          <p:cNvPr id="6" name="TextBox 5"/>
          <p:cNvSpPr txBox="1"/>
          <p:nvPr/>
        </p:nvSpPr>
        <p:spPr>
          <a:xfrm>
            <a:off x="914400" y="3840480"/>
            <a:ext cx="10332720" cy="731520"/>
          </a:xfrm>
          <a:prstGeom prst="rect">
            <a:avLst/>
          </a:prstGeom>
          <a:noFill/>
        </p:spPr>
        <p:txBody>
          <a:bodyPr wrap="square">
            <a:spAutoFit/>
          </a:bodyPr>
          <a:lstStyle/>
          <a:p>
            <a:pPr algn="ctr">
              <a:defRPr sz="1300" b="0">
                <a:solidFill>
                  <a:srgbClr val="64748B"/>
                </a:solidFill>
                <a:latin typeface="Calibri"/>
              </a:defRPr>
            </a:pPr>
            <a:r>
              <a:t>Referencia: gasto anual LATAM ~USD 4M (según RFP). Costos de viaje, logística y producción adicional NO generan comisión.</a:t>
            </a:r>
          </a:p>
        </p:txBody>
      </p:sp>
      <p:sp>
        <p:nvSpPr>
          <p:cNvPr id="7" name="TextBox 6"/>
          <p:cNvSpPr txBox="1"/>
          <p:nvPr/>
        </p:nvSpPr>
        <p:spPr>
          <a:xfrm>
            <a:off x="1828800" y="5029200"/>
            <a:ext cx="8503920" cy="457200"/>
          </a:xfrm>
          <a:prstGeom prst="rect">
            <a:avLst/>
          </a:prstGeom>
          <a:noFill/>
        </p:spPr>
        <p:txBody>
          <a:bodyPr wrap="square">
            <a:spAutoFit/>
          </a:bodyPr>
          <a:lstStyle/>
          <a:p>
            <a:pPr algn="ctr">
              <a:defRPr sz="1400" b="1">
                <a:solidFill>
                  <a:srgbClr val="E4002B"/>
                </a:solidFill>
                <a:latin typeface="Calibri"/>
              </a:defRPr>
            </a:pPr>
            <a:r>
              <a:t>La agencia gana en la comisión, no en el margen del creador.</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COSTOS</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Desglose por Tipo de Campaña</a:t>
            </a:r>
          </a:p>
        </p:txBody>
      </p:sp>
      <p:sp>
        <p:nvSpPr>
          <p:cNvPr id="4" name="Rectangle 3"/>
          <p:cNvSpPr/>
          <p:nvPr/>
        </p:nvSpPr>
        <p:spPr>
          <a:xfrm>
            <a:off x="731520" y="2011680"/>
            <a:ext cx="10698480" cy="45720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057400"/>
            <a:ext cx="3657600" cy="365760"/>
          </a:xfrm>
          <a:prstGeom prst="rect">
            <a:avLst/>
          </a:prstGeom>
          <a:noFill/>
        </p:spPr>
        <p:txBody>
          <a:bodyPr wrap="square">
            <a:spAutoFit/>
          </a:bodyPr>
          <a:lstStyle/>
          <a:p>
            <a:pPr algn="l">
              <a:defRPr sz="900" b="1">
                <a:solidFill>
                  <a:srgbClr val="FFFFFF"/>
                </a:solidFill>
                <a:latin typeface="Calibri"/>
              </a:defRPr>
            </a:pPr>
            <a:r>
              <a:t>TIPO DE CAMPAÑA</a:t>
            </a:r>
          </a:p>
        </p:txBody>
      </p:sp>
      <p:sp>
        <p:nvSpPr>
          <p:cNvPr id="6" name="TextBox 5"/>
          <p:cNvSpPr txBox="1"/>
          <p:nvPr/>
        </p:nvSpPr>
        <p:spPr>
          <a:xfrm>
            <a:off x="4754880" y="2057400"/>
            <a:ext cx="2011680" cy="365760"/>
          </a:xfrm>
          <a:prstGeom prst="rect">
            <a:avLst/>
          </a:prstGeom>
          <a:noFill/>
        </p:spPr>
        <p:txBody>
          <a:bodyPr wrap="square">
            <a:spAutoFit/>
          </a:bodyPr>
          <a:lstStyle/>
          <a:p>
            <a:pPr algn="ctr">
              <a:defRPr sz="900" b="1">
                <a:solidFill>
                  <a:srgbClr val="FFFFFF"/>
                </a:solidFill>
                <a:latin typeface="Calibri"/>
              </a:defRPr>
            </a:pPr>
            <a:r>
              <a:t>INVERSIÓN CREADORES</a:t>
            </a:r>
          </a:p>
        </p:txBody>
      </p:sp>
      <p:sp>
        <p:nvSpPr>
          <p:cNvPr id="7" name="TextBox 6"/>
          <p:cNvSpPr txBox="1"/>
          <p:nvPr/>
        </p:nvSpPr>
        <p:spPr>
          <a:xfrm>
            <a:off x="6949440" y="2057400"/>
            <a:ext cx="1828800" cy="365760"/>
          </a:xfrm>
          <a:prstGeom prst="rect">
            <a:avLst/>
          </a:prstGeom>
          <a:noFill/>
        </p:spPr>
        <p:txBody>
          <a:bodyPr wrap="square">
            <a:spAutoFit/>
          </a:bodyPr>
          <a:lstStyle/>
          <a:p>
            <a:pPr algn="ctr">
              <a:defRPr sz="900" b="1">
                <a:solidFill>
                  <a:srgbClr val="FFFFFF"/>
                </a:solidFill>
                <a:latin typeface="Calibri"/>
              </a:defRPr>
            </a:pPr>
            <a:r>
              <a:t>FEE 15%</a:t>
            </a:r>
          </a:p>
        </p:txBody>
      </p:sp>
      <p:sp>
        <p:nvSpPr>
          <p:cNvPr id="8" name="TextBox 7"/>
          <p:cNvSpPr txBox="1"/>
          <p:nvPr/>
        </p:nvSpPr>
        <p:spPr>
          <a:xfrm>
            <a:off x="8961120" y="2057400"/>
            <a:ext cx="2286000" cy="365760"/>
          </a:xfrm>
          <a:prstGeom prst="rect">
            <a:avLst/>
          </a:prstGeom>
          <a:noFill/>
        </p:spPr>
        <p:txBody>
          <a:bodyPr wrap="square">
            <a:spAutoFit/>
          </a:bodyPr>
          <a:lstStyle/>
          <a:p>
            <a:pPr algn="ctr">
              <a:defRPr sz="900" b="1">
                <a:solidFill>
                  <a:srgbClr val="FFFFFF"/>
                </a:solidFill>
                <a:latin typeface="Calibri"/>
              </a:defRPr>
            </a:pPr>
            <a:r>
              <a:t>TOTAL ESTIMADO</a:t>
            </a:r>
          </a:p>
        </p:txBody>
      </p:sp>
      <p:sp>
        <p:nvSpPr>
          <p:cNvPr id="9" name="Rectangle 8"/>
          <p:cNvSpPr/>
          <p:nvPr/>
        </p:nvSpPr>
        <p:spPr>
          <a:xfrm>
            <a:off x="731520" y="2560320"/>
            <a:ext cx="10698480" cy="502920"/>
          </a:xfrm>
          <a:prstGeom prst="rect">
            <a:avLst/>
          </a:prstGeom>
          <a:solidFill>
            <a:srgbClr val="1A13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636520"/>
            <a:ext cx="3657600" cy="365760"/>
          </a:xfrm>
          <a:prstGeom prst="rect">
            <a:avLst/>
          </a:prstGeom>
          <a:noFill/>
        </p:spPr>
        <p:txBody>
          <a:bodyPr wrap="square">
            <a:spAutoFit/>
          </a:bodyPr>
          <a:lstStyle/>
          <a:p>
            <a:pPr algn="l">
              <a:defRPr sz="1100" b="1">
                <a:solidFill>
                  <a:srgbClr val="FFFFFF"/>
                </a:solidFill>
                <a:latin typeface="Calibri"/>
              </a:defRPr>
            </a:pPr>
            <a:r>
              <a:t>Always-on (embajadores, trimestral)</a:t>
            </a:r>
          </a:p>
        </p:txBody>
      </p:sp>
      <p:sp>
        <p:nvSpPr>
          <p:cNvPr id="11" name="TextBox 10"/>
          <p:cNvSpPr txBox="1"/>
          <p:nvPr/>
        </p:nvSpPr>
        <p:spPr>
          <a:xfrm>
            <a:off x="4754880" y="2636520"/>
            <a:ext cx="2011680" cy="365760"/>
          </a:xfrm>
          <a:prstGeom prst="rect">
            <a:avLst/>
          </a:prstGeom>
          <a:noFill/>
        </p:spPr>
        <p:txBody>
          <a:bodyPr wrap="square">
            <a:spAutoFit/>
          </a:bodyPr>
          <a:lstStyle/>
          <a:p>
            <a:pPr algn="ctr">
              <a:defRPr sz="1100" b="0">
                <a:solidFill>
                  <a:srgbClr val="94A3B8"/>
                </a:solidFill>
                <a:latin typeface="Calibri"/>
              </a:defRPr>
            </a:pPr>
            <a:r>
              <a:t>USD 150K–300K</a:t>
            </a:r>
          </a:p>
        </p:txBody>
      </p:sp>
      <p:sp>
        <p:nvSpPr>
          <p:cNvPr id="12" name="TextBox 11"/>
          <p:cNvSpPr txBox="1"/>
          <p:nvPr/>
        </p:nvSpPr>
        <p:spPr>
          <a:xfrm>
            <a:off x="6949440" y="2636520"/>
            <a:ext cx="1828800" cy="365760"/>
          </a:xfrm>
          <a:prstGeom prst="rect">
            <a:avLst/>
          </a:prstGeom>
          <a:noFill/>
        </p:spPr>
        <p:txBody>
          <a:bodyPr wrap="square">
            <a:spAutoFit/>
          </a:bodyPr>
          <a:lstStyle/>
          <a:p>
            <a:pPr algn="ctr">
              <a:defRPr sz="1100" b="0">
                <a:solidFill>
                  <a:srgbClr val="94A3B8"/>
                </a:solidFill>
                <a:latin typeface="Calibri"/>
              </a:defRPr>
            </a:pPr>
            <a:r>
              <a:t>USD 22K–45K</a:t>
            </a:r>
          </a:p>
        </p:txBody>
      </p:sp>
      <p:sp>
        <p:nvSpPr>
          <p:cNvPr id="13" name="TextBox 12"/>
          <p:cNvSpPr txBox="1"/>
          <p:nvPr/>
        </p:nvSpPr>
        <p:spPr>
          <a:xfrm>
            <a:off x="8961120" y="2636520"/>
            <a:ext cx="2286000" cy="365760"/>
          </a:xfrm>
          <a:prstGeom prst="rect">
            <a:avLst/>
          </a:prstGeom>
          <a:noFill/>
        </p:spPr>
        <p:txBody>
          <a:bodyPr wrap="square">
            <a:spAutoFit/>
          </a:bodyPr>
          <a:lstStyle/>
          <a:p>
            <a:pPr algn="ctr">
              <a:defRPr sz="1100" b="1">
                <a:solidFill>
                  <a:srgbClr val="00B4D8"/>
                </a:solidFill>
                <a:latin typeface="Calibri"/>
              </a:defRPr>
            </a:pPr>
            <a:r>
              <a:t>USD 172K–345K</a:t>
            </a:r>
          </a:p>
        </p:txBody>
      </p:sp>
      <p:sp>
        <p:nvSpPr>
          <p:cNvPr id="14" name="Rectangle 13"/>
          <p:cNvSpPr/>
          <p:nvPr/>
        </p:nvSpPr>
        <p:spPr>
          <a:xfrm>
            <a:off x="731520" y="3200400"/>
            <a:ext cx="10698480" cy="502920"/>
          </a:xfrm>
          <a:prstGeom prst="rect">
            <a:avLst/>
          </a:prstGeom>
          <a:solidFill>
            <a:srgbClr val="150E3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14400" y="3276600"/>
            <a:ext cx="3657600" cy="365760"/>
          </a:xfrm>
          <a:prstGeom prst="rect">
            <a:avLst/>
          </a:prstGeom>
          <a:noFill/>
        </p:spPr>
        <p:txBody>
          <a:bodyPr wrap="square">
            <a:spAutoFit/>
          </a:bodyPr>
          <a:lstStyle/>
          <a:p>
            <a:pPr algn="l">
              <a:defRPr sz="1100" b="1">
                <a:solidFill>
                  <a:srgbClr val="FFFFFF"/>
                </a:solidFill>
                <a:latin typeface="Calibri"/>
              </a:defRPr>
            </a:pPr>
            <a:r>
              <a:t>Por destino (por campaña)</a:t>
            </a:r>
          </a:p>
        </p:txBody>
      </p:sp>
      <p:sp>
        <p:nvSpPr>
          <p:cNvPr id="16" name="TextBox 15"/>
          <p:cNvSpPr txBox="1"/>
          <p:nvPr/>
        </p:nvSpPr>
        <p:spPr>
          <a:xfrm>
            <a:off x="4754880" y="3276600"/>
            <a:ext cx="2011680" cy="365760"/>
          </a:xfrm>
          <a:prstGeom prst="rect">
            <a:avLst/>
          </a:prstGeom>
          <a:noFill/>
        </p:spPr>
        <p:txBody>
          <a:bodyPr wrap="square">
            <a:spAutoFit/>
          </a:bodyPr>
          <a:lstStyle/>
          <a:p>
            <a:pPr algn="ctr">
              <a:defRPr sz="1100" b="0">
                <a:solidFill>
                  <a:srgbClr val="94A3B8"/>
                </a:solidFill>
                <a:latin typeface="Calibri"/>
              </a:defRPr>
            </a:pPr>
            <a:r>
              <a:t>USD 30K–80K</a:t>
            </a:r>
          </a:p>
        </p:txBody>
      </p:sp>
      <p:sp>
        <p:nvSpPr>
          <p:cNvPr id="17" name="TextBox 16"/>
          <p:cNvSpPr txBox="1"/>
          <p:nvPr/>
        </p:nvSpPr>
        <p:spPr>
          <a:xfrm>
            <a:off x="6949440" y="3276600"/>
            <a:ext cx="1828800" cy="365760"/>
          </a:xfrm>
          <a:prstGeom prst="rect">
            <a:avLst/>
          </a:prstGeom>
          <a:noFill/>
        </p:spPr>
        <p:txBody>
          <a:bodyPr wrap="square">
            <a:spAutoFit/>
          </a:bodyPr>
          <a:lstStyle/>
          <a:p>
            <a:pPr algn="ctr">
              <a:defRPr sz="1100" b="0">
                <a:solidFill>
                  <a:srgbClr val="94A3B8"/>
                </a:solidFill>
                <a:latin typeface="Calibri"/>
              </a:defRPr>
            </a:pPr>
            <a:r>
              <a:t>USD 4.5K–12K</a:t>
            </a:r>
          </a:p>
        </p:txBody>
      </p:sp>
      <p:sp>
        <p:nvSpPr>
          <p:cNvPr id="18" name="TextBox 17"/>
          <p:cNvSpPr txBox="1"/>
          <p:nvPr/>
        </p:nvSpPr>
        <p:spPr>
          <a:xfrm>
            <a:off x="8961120" y="3276600"/>
            <a:ext cx="2286000" cy="365760"/>
          </a:xfrm>
          <a:prstGeom prst="rect">
            <a:avLst/>
          </a:prstGeom>
          <a:noFill/>
        </p:spPr>
        <p:txBody>
          <a:bodyPr wrap="square">
            <a:spAutoFit/>
          </a:bodyPr>
          <a:lstStyle/>
          <a:p>
            <a:pPr algn="ctr">
              <a:defRPr sz="1100" b="1">
                <a:solidFill>
                  <a:srgbClr val="00B4D8"/>
                </a:solidFill>
                <a:latin typeface="Calibri"/>
              </a:defRPr>
            </a:pPr>
            <a:r>
              <a:t>USD 34.5K–92K</a:t>
            </a:r>
          </a:p>
        </p:txBody>
      </p:sp>
      <p:sp>
        <p:nvSpPr>
          <p:cNvPr id="19" name="Rectangle 18"/>
          <p:cNvSpPr/>
          <p:nvPr/>
        </p:nvSpPr>
        <p:spPr>
          <a:xfrm>
            <a:off x="731520" y="3840479"/>
            <a:ext cx="10698480" cy="502920"/>
          </a:xfrm>
          <a:prstGeom prst="rect">
            <a:avLst/>
          </a:prstGeom>
          <a:solidFill>
            <a:srgbClr val="1A13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14400" y="3916679"/>
            <a:ext cx="3657600" cy="365760"/>
          </a:xfrm>
          <a:prstGeom prst="rect">
            <a:avLst/>
          </a:prstGeom>
          <a:noFill/>
        </p:spPr>
        <p:txBody>
          <a:bodyPr wrap="square">
            <a:spAutoFit/>
          </a:bodyPr>
          <a:lstStyle/>
          <a:p>
            <a:pPr algn="l">
              <a:defRPr sz="1100" b="1">
                <a:solidFill>
                  <a:srgbClr val="FFFFFF"/>
                </a:solidFill>
                <a:latin typeface="Calibri"/>
              </a:defRPr>
            </a:pPr>
            <a:r>
              <a:t>Promocional / Estacional</a:t>
            </a:r>
          </a:p>
        </p:txBody>
      </p:sp>
      <p:sp>
        <p:nvSpPr>
          <p:cNvPr id="21" name="TextBox 20"/>
          <p:cNvSpPr txBox="1"/>
          <p:nvPr/>
        </p:nvSpPr>
        <p:spPr>
          <a:xfrm>
            <a:off x="4754880" y="3916679"/>
            <a:ext cx="2011680" cy="365760"/>
          </a:xfrm>
          <a:prstGeom prst="rect">
            <a:avLst/>
          </a:prstGeom>
          <a:noFill/>
        </p:spPr>
        <p:txBody>
          <a:bodyPr wrap="square">
            <a:spAutoFit/>
          </a:bodyPr>
          <a:lstStyle/>
          <a:p>
            <a:pPr algn="ctr">
              <a:defRPr sz="1100" b="0">
                <a:solidFill>
                  <a:srgbClr val="94A3B8"/>
                </a:solidFill>
                <a:latin typeface="Calibri"/>
              </a:defRPr>
            </a:pPr>
            <a:r>
              <a:t>USD 15K–40K</a:t>
            </a:r>
          </a:p>
        </p:txBody>
      </p:sp>
      <p:sp>
        <p:nvSpPr>
          <p:cNvPr id="22" name="TextBox 21"/>
          <p:cNvSpPr txBox="1"/>
          <p:nvPr/>
        </p:nvSpPr>
        <p:spPr>
          <a:xfrm>
            <a:off x="6949440" y="3916679"/>
            <a:ext cx="1828800" cy="365760"/>
          </a:xfrm>
          <a:prstGeom prst="rect">
            <a:avLst/>
          </a:prstGeom>
          <a:noFill/>
        </p:spPr>
        <p:txBody>
          <a:bodyPr wrap="square">
            <a:spAutoFit/>
          </a:bodyPr>
          <a:lstStyle/>
          <a:p>
            <a:pPr algn="ctr">
              <a:defRPr sz="1100" b="0">
                <a:solidFill>
                  <a:srgbClr val="94A3B8"/>
                </a:solidFill>
                <a:latin typeface="Calibri"/>
              </a:defRPr>
            </a:pPr>
            <a:r>
              <a:t>USD 2.2K–6K</a:t>
            </a:r>
          </a:p>
        </p:txBody>
      </p:sp>
      <p:sp>
        <p:nvSpPr>
          <p:cNvPr id="23" name="TextBox 22"/>
          <p:cNvSpPr txBox="1"/>
          <p:nvPr/>
        </p:nvSpPr>
        <p:spPr>
          <a:xfrm>
            <a:off x="8961120" y="3916679"/>
            <a:ext cx="2286000" cy="365760"/>
          </a:xfrm>
          <a:prstGeom prst="rect">
            <a:avLst/>
          </a:prstGeom>
          <a:noFill/>
        </p:spPr>
        <p:txBody>
          <a:bodyPr wrap="square">
            <a:spAutoFit/>
          </a:bodyPr>
          <a:lstStyle/>
          <a:p>
            <a:pPr algn="ctr">
              <a:defRPr sz="1100" b="1">
                <a:solidFill>
                  <a:srgbClr val="00B4D8"/>
                </a:solidFill>
                <a:latin typeface="Calibri"/>
              </a:defRPr>
            </a:pPr>
            <a:r>
              <a:t>USD 17.2K–46K</a:t>
            </a:r>
          </a:p>
        </p:txBody>
      </p:sp>
      <p:sp>
        <p:nvSpPr>
          <p:cNvPr id="24" name="Rectangle 23"/>
          <p:cNvSpPr/>
          <p:nvPr/>
        </p:nvSpPr>
        <p:spPr>
          <a:xfrm>
            <a:off x="731520" y="4480559"/>
            <a:ext cx="10698480" cy="502920"/>
          </a:xfrm>
          <a:prstGeom prst="rect">
            <a:avLst/>
          </a:prstGeom>
          <a:solidFill>
            <a:srgbClr val="150E3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556759"/>
            <a:ext cx="3657600" cy="365760"/>
          </a:xfrm>
          <a:prstGeom prst="rect">
            <a:avLst/>
          </a:prstGeom>
          <a:noFill/>
        </p:spPr>
        <p:txBody>
          <a:bodyPr wrap="square">
            <a:spAutoFit/>
          </a:bodyPr>
          <a:lstStyle/>
          <a:p>
            <a:pPr algn="l">
              <a:defRPr sz="1100" b="1">
                <a:solidFill>
                  <a:srgbClr val="FFFFFF"/>
                </a:solidFill>
                <a:latin typeface="Calibri"/>
              </a:defRPr>
            </a:pPr>
            <a:r>
              <a:t>Evento / Activación especial</a:t>
            </a:r>
          </a:p>
        </p:txBody>
      </p:sp>
      <p:sp>
        <p:nvSpPr>
          <p:cNvPr id="26" name="TextBox 25"/>
          <p:cNvSpPr txBox="1"/>
          <p:nvPr/>
        </p:nvSpPr>
        <p:spPr>
          <a:xfrm>
            <a:off x="4754880" y="4556759"/>
            <a:ext cx="2011680" cy="365760"/>
          </a:xfrm>
          <a:prstGeom prst="rect">
            <a:avLst/>
          </a:prstGeom>
          <a:noFill/>
        </p:spPr>
        <p:txBody>
          <a:bodyPr wrap="square">
            <a:spAutoFit/>
          </a:bodyPr>
          <a:lstStyle/>
          <a:p>
            <a:pPr algn="ctr">
              <a:defRPr sz="1100" b="0">
                <a:solidFill>
                  <a:srgbClr val="94A3B8"/>
                </a:solidFill>
                <a:latin typeface="Calibri"/>
              </a:defRPr>
            </a:pPr>
            <a:r>
              <a:t>USD 50K–150K</a:t>
            </a:r>
          </a:p>
        </p:txBody>
      </p:sp>
      <p:sp>
        <p:nvSpPr>
          <p:cNvPr id="27" name="TextBox 26"/>
          <p:cNvSpPr txBox="1"/>
          <p:nvPr/>
        </p:nvSpPr>
        <p:spPr>
          <a:xfrm>
            <a:off x="6949440" y="4556759"/>
            <a:ext cx="1828800" cy="365760"/>
          </a:xfrm>
          <a:prstGeom prst="rect">
            <a:avLst/>
          </a:prstGeom>
          <a:noFill/>
        </p:spPr>
        <p:txBody>
          <a:bodyPr wrap="square">
            <a:spAutoFit/>
          </a:bodyPr>
          <a:lstStyle/>
          <a:p>
            <a:pPr algn="ctr">
              <a:defRPr sz="1100" b="0">
                <a:solidFill>
                  <a:srgbClr val="94A3B8"/>
                </a:solidFill>
                <a:latin typeface="Calibri"/>
              </a:defRPr>
            </a:pPr>
            <a:r>
              <a:t>USD 7.5K–22K</a:t>
            </a:r>
          </a:p>
        </p:txBody>
      </p:sp>
      <p:sp>
        <p:nvSpPr>
          <p:cNvPr id="28" name="TextBox 27"/>
          <p:cNvSpPr txBox="1"/>
          <p:nvPr/>
        </p:nvSpPr>
        <p:spPr>
          <a:xfrm>
            <a:off x="8961120" y="4556759"/>
            <a:ext cx="2286000" cy="365760"/>
          </a:xfrm>
          <a:prstGeom prst="rect">
            <a:avLst/>
          </a:prstGeom>
          <a:noFill/>
        </p:spPr>
        <p:txBody>
          <a:bodyPr wrap="square">
            <a:spAutoFit/>
          </a:bodyPr>
          <a:lstStyle/>
          <a:p>
            <a:pPr algn="ctr">
              <a:defRPr sz="1100" b="1">
                <a:solidFill>
                  <a:srgbClr val="00B4D8"/>
                </a:solidFill>
                <a:latin typeface="Calibri"/>
              </a:defRPr>
            </a:pPr>
            <a:r>
              <a:t>USD 57.5K–172K</a:t>
            </a:r>
          </a:p>
        </p:txBody>
      </p:sp>
      <p:sp>
        <p:nvSpPr>
          <p:cNvPr id="29" name="Rectangle 28"/>
          <p:cNvSpPr/>
          <p:nvPr/>
        </p:nvSpPr>
        <p:spPr>
          <a:xfrm>
            <a:off x="731520" y="5120640"/>
            <a:ext cx="10698480" cy="502920"/>
          </a:xfrm>
          <a:prstGeom prst="rect">
            <a:avLst/>
          </a:prstGeom>
          <a:solidFill>
            <a:srgbClr val="1A13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14400" y="5196840"/>
            <a:ext cx="3657600" cy="365760"/>
          </a:xfrm>
          <a:prstGeom prst="rect">
            <a:avLst/>
          </a:prstGeom>
          <a:noFill/>
        </p:spPr>
        <p:txBody>
          <a:bodyPr wrap="square">
            <a:spAutoFit/>
          </a:bodyPr>
          <a:lstStyle/>
          <a:p>
            <a:pPr algn="l">
              <a:defRPr sz="1100" b="1">
                <a:solidFill>
                  <a:srgbClr val="FFFFFF"/>
                </a:solidFill>
                <a:latin typeface="Calibri"/>
              </a:defRPr>
            </a:pPr>
            <a:r>
              <a:t>Pool UGC (por paquete)</a:t>
            </a:r>
          </a:p>
        </p:txBody>
      </p:sp>
      <p:sp>
        <p:nvSpPr>
          <p:cNvPr id="31" name="TextBox 30"/>
          <p:cNvSpPr txBox="1"/>
          <p:nvPr/>
        </p:nvSpPr>
        <p:spPr>
          <a:xfrm>
            <a:off x="4754880" y="5196840"/>
            <a:ext cx="2011680" cy="365760"/>
          </a:xfrm>
          <a:prstGeom prst="rect">
            <a:avLst/>
          </a:prstGeom>
          <a:noFill/>
        </p:spPr>
        <p:txBody>
          <a:bodyPr wrap="square">
            <a:spAutoFit/>
          </a:bodyPr>
          <a:lstStyle/>
          <a:p>
            <a:pPr algn="ctr">
              <a:defRPr sz="1100" b="0">
                <a:solidFill>
                  <a:srgbClr val="94A3B8"/>
                </a:solidFill>
                <a:latin typeface="Calibri"/>
              </a:defRPr>
            </a:pPr>
            <a:r>
              <a:t>USD 10K–25K</a:t>
            </a:r>
          </a:p>
        </p:txBody>
      </p:sp>
      <p:sp>
        <p:nvSpPr>
          <p:cNvPr id="32" name="TextBox 31"/>
          <p:cNvSpPr txBox="1"/>
          <p:nvPr/>
        </p:nvSpPr>
        <p:spPr>
          <a:xfrm>
            <a:off x="6949440" y="5196840"/>
            <a:ext cx="1828800" cy="365760"/>
          </a:xfrm>
          <a:prstGeom prst="rect">
            <a:avLst/>
          </a:prstGeom>
          <a:noFill/>
        </p:spPr>
        <p:txBody>
          <a:bodyPr wrap="square">
            <a:spAutoFit/>
          </a:bodyPr>
          <a:lstStyle/>
          <a:p>
            <a:pPr algn="ctr">
              <a:defRPr sz="1100" b="0">
                <a:solidFill>
                  <a:srgbClr val="94A3B8"/>
                </a:solidFill>
                <a:latin typeface="Calibri"/>
              </a:defRPr>
            </a:pPr>
            <a:r>
              <a:t>USD 1.5K–3.7K</a:t>
            </a:r>
          </a:p>
        </p:txBody>
      </p:sp>
      <p:sp>
        <p:nvSpPr>
          <p:cNvPr id="33" name="TextBox 32"/>
          <p:cNvSpPr txBox="1"/>
          <p:nvPr/>
        </p:nvSpPr>
        <p:spPr>
          <a:xfrm>
            <a:off x="8961120" y="5196840"/>
            <a:ext cx="2286000" cy="365760"/>
          </a:xfrm>
          <a:prstGeom prst="rect">
            <a:avLst/>
          </a:prstGeom>
          <a:noFill/>
        </p:spPr>
        <p:txBody>
          <a:bodyPr wrap="square">
            <a:spAutoFit/>
          </a:bodyPr>
          <a:lstStyle/>
          <a:p>
            <a:pPr algn="ctr">
              <a:defRPr sz="1100" b="1">
                <a:solidFill>
                  <a:srgbClr val="00B4D8"/>
                </a:solidFill>
                <a:latin typeface="Calibri"/>
              </a:defRPr>
            </a:pPr>
            <a:r>
              <a:t>USD 11.5K–28.7K</a:t>
            </a:r>
          </a:p>
        </p:txBody>
      </p:sp>
      <p:sp>
        <p:nvSpPr>
          <p:cNvPr id="34" name="TextBox 33"/>
          <p:cNvSpPr txBox="1"/>
          <p:nvPr/>
        </p:nvSpPr>
        <p:spPr>
          <a:xfrm>
            <a:off x="914400" y="5943600"/>
            <a:ext cx="10332720" cy="365760"/>
          </a:xfrm>
          <a:prstGeom prst="rect">
            <a:avLst/>
          </a:prstGeom>
          <a:noFill/>
        </p:spPr>
        <p:txBody>
          <a:bodyPr wrap="square">
            <a:spAutoFit/>
          </a:bodyPr>
          <a:lstStyle/>
          <a:p>
            <a:pPr algn="ctr">
              <a:defRPr sz="1000" b="0">
                <a:solidFill>
                  <a:srgbClr val="64748B"/>
                </a:solidFill>
                <a:latin typeface="Calibri"/>
              </a:defRPr>
            </a:pPr>
            <a:r>
              <a:t>Referencia: presupuesto anual ~USD 4M (según RFP). Rangos indicativos sujetos a alcance real. Viajes y logística se facturan aparte sin comisión.</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INCLUIDO</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Incluido en la Gestion</a:t>
            </a:r>
          </a:p>
        </p:txBody>
      </p:sp>
      <p:sp>
        <p:nvSpPr>
          <p:cNvPr id="4" name="TextBox 3"/>
          <p:cNvSpPr txBox="1"/>
          <p:nvPr/>
        </p:nvSpPr>
        <p:spPr>
          <a:xfrm>
            <a:off x="731520" y="2103120"/>
            <a:ext cx="3383280" cy="457200"/>
          </a:xfrm>
          <a:prstGeom prst="rect">
            <a:avLst/>
          </a:prstGeom>
          <a:noFill/>
        </p:spPr>
        <p:txBody>
          <a:bodyPr wrap="square">
            <a:spAutoFit/>
          </a:bodyPr>
          <a:lstStyle/>
          <a:p>
            <a:pPr algn="l">
              <a:defRPr sz="1300" b="0">
                <a:solidFill>
                  <a:srgbClr val="E8ECF0"/>
                </a:solidFill>
                <a:latin typeface="Calibri"/>
              </a:defRPr>
            </a:pPr>
            <a:r>
              <a:t>▣  Estrategia y planificación</a:t>
            </a:r>
          </a:p>
        </p:txBody>
      </p:sp>
      <p:sp>
        <p:nvSpPr>
          <p:cNvPr id="5" name="TextBox 4"/>
          <p:cNvSpPr txBox="1"/>
          <p:nvPr/>
        </p:nvSpPr>
        <p:spPr>
          <a:xfrm>
            <a:off x="4480559" y="2103120"/>
            <a:ext cx="3383280" cy="457200"/>
          </a:xfrm>
          <a:prstGeom prst="rect">
            <a:avLst/>
          </a:prstGeom>
          <a:noFill/>
        </p:spPr>
        <p:txBody>
          <a:bodyPr wrap="square">
            <a:spAutoFit/>
          </a:bodyPr>
          <a:lstStyle/>
          <a:p>
            <a:pPr algn="l">
              <a:defRPr sz="1300" b="0">
                <a:solidFill>
                  <a:srgbClr val="E8ECF0"/>
                </a:solidFill>
                <a:latin typeface="Calibri"/>
              </a:defRPr>
            </a:pPr>
            <a:r>
              <a:t>▣  Curaduría IA + humana</a:t>
            </a:r>
          </a:p>
        </p:txBody>
      </p:sp>
      <p:sp>
        <p:nvSpPr>
          <p:cNvPr id="6" name="TextBox 5"/>
          <p:cNvSpPr txBox="1"/>
          <p:nvPr/>
        </p:nvSpPr>
        <p:spPr>
          <a:xfrm>
            <a:off x="8229600" y="2103120"/>
            <a:ext cx="3383280" cy="457200"/>
          </a:xfrm>
          <a:prstGeom prst="rect">
            <a:avLst/>
          </a:prstGeom>
          <a:noFill/>
        </p:spPr>
        <p:txBody>
          <a:bodyPr wrap="square">
            <a:spAutoFit/>
          </a:bodyPr>
          <a:lstStyle/>
          <a:p>
            <a:pPr algn="l">
              <a:defRPr sz="1300" b="0">
                <a:solidFill>
                  <a:srgbClr val="E8ECF0"/>
                </a:solidFill>
                <a:latin typeface="Calibri"/>
              </a:defRPr>
            </a:pPr>
            <a:r>
              <a:t>▣  Gestión integral E2E</a:t>
            </a:r>
          </a:p>
        </p:txBody>
      </p:sp>
      <p:sp>
        <p:nvSpPr>
          <p:cNvPr id="7" name="TextBox 6"/>
          <p:cNvSpPr txBox="1"/>
          <p:nvPr/>
        </p:nvSpPr>
        <p:spPr>
          <a:xfrm>
            <a:off x="731520" y="2743200"/>
            <a:ext cx="3383280" cy="457200"/>
          </a:xfrm>
          <a:prstGeom prst="rect">
            <a:avLst/>
          </a:prstGeom>
          <a:noFill/>
        </p:spPr>
        <p:txBody>
          <a:bodyPr wrap="square">
            <a:spAutoFit/>
          </a:bodyPr>
          <a:lstStyle/>
          <a:p>
            <a:pPr algn="l">
              <a:defRPr sz="1300" b="0">
                <a:solidFill>
                  <a:srgbClr val="E8ECF0"/>
                </a:solidFill>
                <a:latin typeface="Calibri"/>
              </a:defRPr>
            </a:pPr>
            <a:r>
              <a:t>▣  Contratación y derechos</a:t>
            </a:r>
          </a:p>
        </p:txBody>
      </p:sp>
      <p:sp>
        <p:nvSpPr>
          <p:cNvPr id="8" name="TextBox 7"/>
          <p:cNvSpPr txBox="1"/>
          <p:nvPr/>
        </p:nvSpPr>
        <p:spPr>
          <a:xfrm>
            <a:off x="4480559" y="2743200"/>
            <a:ext cx="3383280" cy="457200"/>
          </a:xfrm>
          <a:prstGeom prst="rect">
            <a:avLst/>
          </a:prstGeom>
          <a:noFill/>
        </p:spPr>
        <p:txBody>
          <a:bodyPr wrap="square">
            <a:spAutoFit/>
          </a:bodyPr>
          <a:lstStyle/>
          <a:p>
            <a:pPr algn="l">
              <a:defRPr sz="1300" b="0">
                <a:solidFill>
                  <a:srgbClr val="E8ECF0"/>
                </a:solidFill>
                <a:latin typeface="Calibri"/>
              </a:defRPr>
            </a:pPr>
            <a:r>
              <a:t>▣  Briefing creativo</a:t>
            </a:r>
          </a:p>
        </p:txBody>
      </p:sp>
      <p:sp>
        <p:nvSpPr>
          <p:cNvPr id="9" name="TextBox 8"/>
          <p:cNvSpPr txBox="1"/>
          <p:nvPr/>
        </p:nvSpPr>
        <p:spPr>
          <a:xfrm>
            <a:off x="8229600" y="2743200"/>
            <a:ext cx="3383280" cy="457200"/>
          </a:xfrm>
          <a:prstGeom prst="rect">
            <a:avLst/>
          </a:prstGeom>
          <a:noFill/>
        </p:spPr>
        <p:txBody>
          <a:bodyPr wrap="square">
            <a:spAutoFit/>
          </a:bodyPr>
          <a:lstStyle/>
          <a:p>
            <a:pPr algn="l">
              <a:defRPr sz="1300" b="0">
                <a:solidFill>
                  <a:srgbClr val="E8ECF0"/>
                </a:solidFill>
                <a:latin typeface="Calibri"/>
              </a:defRPr>
            </a:pPr>
            <a:r>
              <a:t>▣  Revisión de contenido</a:t>
            </a:r>
          </a:p>
        </p:txBody>
      </p:sp>
      <p:sp>
        <p:nvSpPr>
          <p:cNvPr id="10" name="TextBox 9"/>
          <p:cNvSpPr txBox="1"/>
          <p:nvPr/>
        </p:nvSpPr>
        <p:spPr>
          <a:xfrm>
            <a:off x="731520" y="3383279"/>
            <a:ext cx="3383280" cy="457200"/>
          </a:xfrm>
          <a:prstGeom prst="rect">
            <a:avLst/>
          </a:prstGeom>
          <a:noFill/>
        </p:spPr>
        <p:txBody>
          <a:bodyPr wrap="square">
            <a:spAutoFit/>
          </a:bodyPr>
          <a:lstStyle/>
          <a:p>
            <a:pPr algn="l">
              <a:defRPr sz="1300" b="0">
                <a:solidFill>
                  <a:srgbClr val="E8ECF0"/>
                </a:solidFill>
                <a:latin typeface="Calibri"/>
              </a:defRPr>
            </a:pPr>
            <a:r>
              <a:t>▣  4 tecnologías propietarias</a:t>
            </a:r>
          </a:p>
        </p:txBody>
      </p:sp>
      <p:sp>
        <p:nvSpPr>
          <p:cNvPr id="11" name="TextBox 10"/>
          <p:cNvSpPr txBox="1"/>
          <p:nvPr/>
        </p:nvSpPr>
        <p:spPr>
          <a:xfrm>
            <a:off x="4480559" y="3383279"/>
            <a:ext cx="3383280" cy="457200"/>
          </a:xfrm>
          <a:prstGeom prst="rect">
            <a:avLst/>
          </a:prstGeom>
          <a:noFill/>
        </p:spPr>
        <p:txBody>
          <a:bodyPr wrap="square">
            <a:spAutoFit/>
          </a:bodyPr>
          <a:lstStyle/>
          <a:p>
            <a:pPr algn="l">
              <a:defRPr sz="1300" b="0">
                <a:solidFill>
                  <a:srgbClr val="E8ECF0"/>
                </a:solidFill>
                <a:latin typeface="Calibri"/>
              </a:defRPr>
            </a:pPr>
            <a:r>
              <a:t>▣  Dashboard en tiempo real</a:t>
            </a:r>
          </a:p>
        </p:txBody>
      </p:sp>
      <p:sp>
        <p:nvSpPr>
          <p:cNvPr id="12" name="TextBox 11"/>
          <p:cNvSpPr txBox="1"/>
          <p:nvPr/>
        </p:nvSpPr>
        <p:spPr>
          <a:xfrm>
            <a:off x="8229600" y="3383279"/>
            <a:ext cx="3383280" cy="457200"/>
          </a:xfrm>
          <a:prstGeom prst="rect">
            <a:avLst/>
          </a:prstGeom>
          <a:noFill/>
        </p:spPr>
        <p:txBody>
          <a:bodyPr wrap="square">
            <a:spAutoFit/>
          </a:bodyPr>
          <a:lstStyle/>
          <a:p>
            <a:pPr algn="l">
              <a:defRPr sz="1300" b="0">
                <a:solidFill>
                  <a:srgbClr val="E8ECF0"/>
                </a:solidFill>
                <a:latin typeface="Calibri"/>
              </a:defRPr>
            </a:pPr>
            <a:r>
              <a:t>▣  Monitoreo y reporting</a:t>
            </a:r>
          </a:p>
        </p:txBody>
      </p:sp>
      <p:sp>
        <p:nvSpPr>
          <p:cNvPr id="13" name="TextBox 12"/>
          <p:cNvSpPr txBox="1"/>
          <p:nvPr/>
        </p:nvSpPr>
        <p:spPr>
          <a:xfrm>
            <a:off x="731520" y="4023359"/>
            <a:ext cx="3383280" cy="457200"/>
          </a:xfrm>
          <a:prstGeom prst="rect">
            <a:avLst/>
          </a:prstGeom>
          <a:noFill/>
        </p:spPr>
        <p:txBody>
          <a:bodyPr wrap="square">
            <a:spAutoFit/>
          </a:bodyPr>
          <a:lstStyle/>
          <a:p>
            <a:pPr algn="l">
              <a:defRPr sz="1300" b="0">
                <a:solidFill>
                  <a:srgbClr val="E8ECF0"/>
                </a:solidFill>
                <a:latin typeface="Calibri"/>
              </a:defRPr>
            </a:pPr>
            <a:r>
              <a:t>▣  Gestión financiera</a:t>
            </a:r>
          </a:p>
        </p:txBody>
      </p:sp>
      <p:sp>
        <p:nvSpPr>
          <p:cNvPr id="14" name="TextBox 13"/>
          <p:cNvSpPr txBox="1"/>
          <p:nvPr/>
        </p:nvSpPr>
        <p:spPr>
          <a:xfrm>
            <a:off x="4480559" y="4023359"/>
            <a:ext cx="3383280" cy="457200"/>
          </a:xfrm>
          <a:prstGeom prst="rect">
            <a:avLst/>
          </a:prstGeom>
          <a:noFill/>
        </p:spPr>
        <p:txBody>
          <a:bodyPr wrap="square">
            <a:spAutoFit/>
          </a:bodyPr>
          <a:lstStyle/>
          <a:p>
            <a:pPr algn="l">
              <a:defRPr sz="1300" b="0">
                <a:solidFill>
                  <a:srgbClr val="E8ECF0"/>
                </a:solidFill>
                <a:latin typeface="Calibri"/>
              </a:defRPr>
            </a:pPr>
            <a:r>
              <a:t>▣  Gobernanza y compliance</a:t>
            </a:r>
          </a:p>
        </p:txBody>
      </p:sp>
      <p:sp>
        <p:nvSpPr>
          <p:cNvPr id="15" name="TextBox 14"/>
          <p:cNvSpPr txBox="1"/>
          <p:nvPr/>
        </p:nvSpPr>
        <p:spPr>
          <a:xfrm>
            <a:off x="8229600" y="4023359"/>
            <a:ext cx="3383280" cy="457200"/>
          </a:xfrm>
          <a:prstGeom prst="rect">
            <a:avLst/>
          </a:prstGeom>
          <a:noFill/>
        </p:spPr>
        <p:txBody>
          <a:bodyPr wrap="square">
            <a:spAutoFit/>
          </a:bodyPr>
          <a:lstStyle/>
          <a:p>
            <a:pPr algn="l">
              <a:defRPr sz="1300" b="0">
                <a:solidFill>
                  <a:srgbClr val="E8ECF0"/>
                </a:solidFill>
                <a:latin typeface="Calibri"/>
              </a:defRPr>
            </a:pPr>
            <a:r>
              <a:t>▣  Coordinación de viajes</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VIAJES</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1A1D26"/>
                </a:solidFill>
                <a:latin typeface="Calibri"/>
              </a:defRPr>
            </a:pPr>
            <a:r>
              <a:t>Tarifas Máximas de Viaje (USD)</a:t>
            </a:r>
          </a:p>
        </p:txBody>
      </p:sp>
      <p:sp>
        <p:nvSpPr>
          <p:cNvPr id="4" name="Rectangle 3"/>
          <p:cNvSpPr/>
          <p:nvPr/>
        </p:nvSpPr>
        <p:spPr>
          <a:xfrm>
            <a:off x="1828800" y="228600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1A1D26"/>
                </a:solidFill>
              </a:defRPr>
            </a:pPr>
          </a:p>
        </p:txBody>
      </p:sp>
      <p:sp>
        <p:nvSpPr>
          <p:cNvPr id="5" name="Rectangle 4"/>
          <p:cNvSpPr/>
          <p:nvPr/>
        </p:nvSpPr>
        <p:spPr>
          <a:xfrm>
            <a:off x="5029200" y="2286000"/>
            <a:ext cx="2926080" cy="45720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Internacional</a:t>
            </a:r>
          </a:p>
        </p:txBody>
      </p:sp>
      <p:sp>
        <p:nvSpPr>
          <p:cNvPr id="6" name="Rectangle 5"/>
          <p:cNvSpPr/>
          <p:nvPr/>
        </p:nvSpPr>
        <p:spPr>
          <a:xfrm>
            <a:off x="8229600" y="2286000"/>
            <a:ext cx="2926080" cy="457200"/>
          </a:xfrm>
          <a:prstGeom prst="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200" b="1">
                <a:solidFill>
                  <a:srgbClr val="FFFFFF"/>
                </a:solidFill>
              </a:defRPr>
            </a:pPr>
            <a:r>
              <a:t>Nacional</a:t>
            </a:r>
          </a:p>
        </p:txBody>
      </p:sp>
      <p:sp>
        <p:nvSpPr>
          <p:cNvPr id="7" name="Rectangle 6"/>
          <p:cNvSpPr/>
          <p:nvPr/>
        </p:nvSpPr>
        <p:spPr>
          <a:xfrm>
            <a:off x="1828800" y="283464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400" b="0">
                <a:solidFill>
                  <a:srgbClr val="1A1D26"/>
                </a:solidFill>
              </a:defRPr>
            </a:pPr>
            <a:r>
              <a:t>Hotel por noche</a:t>
            </a:r>
          </a:p>
        </p:txBody>
      </p:sp>
      <p:sp>
        <p:nvSpPr>
          <p:cNvPr id="8" name="Rectangle 7"/>
          <p:cNvSpPr/>
          <p:nvPr/>
        </p:nvSpPr>
        <p:spPr>
          <a:xfrm>
            <a:off x="5029200" y="283464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$145</a:t>
            </a:r>
          </a:p>
        </p:txBody>
      </p:sp>
      <p:sp>
        <p:nvSpPr>
          <p:cNvPr id="9" name="Rectangle 8"/>
          <p:cNvSpPr/>
          <p:nvPr/>
        </p:nvSpPr>
        <p:spPr>
          <a:xfrm>
            <a:off x="8229600" y="283464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$110</a:t>
            </a:r>
          </a:p>
        </p:txBody>
      </p:sp>
      <p:sp>
        <p:nvSpPr>
          <p:cNvPr id="10" name="Rectangle 9"/>
          <p:cNvSpPr/>
          <p:nvPr/>
        </p:nvSpPr>
        <p:spPr>
          <a:xfrm>
            <a:off x="1828800" y="3383280"/>
            <a:ext cx="2926080" cy="457200"/>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400" b="0">
                <a:solidFill>
                  <a:srgbClr val="1A1D26"/>
                </a:solidFill>
              </a:defRPr>
            </a:pPr>
            <a:r>
              <a:t>Traslado unitario</a:t>
            </a:r>
          </a:p>
        </p:txBody>
      </p:sp>
      <p:sp>
        <p:nvSpPr>
          <p:cNvPr id="11" name="Rectangle 10"/>
          <p:cNvSpPr/>
          <p:nvPr/>
        </p:nvSpPr>
        <p:spPr>
          <a:xfrm>
            <a:off x="5029200" y="3383280"/>
            <a:ext cx="2926080" cy="457200"/>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$28</a:t>
            </a:r>
          </a:p>
        </p:txBody>
      </p:sp>
      <p:sp>
        <p:nvSpPr>
          <p:cNvPr id="12" name="Rectangle 11"/>
          <p:cNvSpPr/>
          <p:nvPr/>
        </p:nvSpPr>
        <p:spPr>
          <a:xfrm>
            <a:off x="8229600" y="3383280"/>
            <a:ext cx="2926080" cy="457200"/>
          </a:xfrm>
          <a:prstGeom prst="rect">
            <a:avLst/>
          </a:prstGeom>
          <a:solidFill>
            <a:srgbClr val="F7F9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$28</a:t>
            </a:r>
          </a:p>
        </p:txBody>
      </p:sp>
      <p:sp>
        <p:nvSpPr>
          <p:cNvPr id="13" name="Rectangle 12"/>
          <p:cNvSpPr/>
          <p:nvPr/>
        </p:nvSpPr>
        <p:spPr>
          <a:xfrm>
            <a:off x="1828800" y="393192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defRPr sz="1400" b="0">
                <a:solidFill>
                  <a:srgbClr val="1A1D26"/>
                </a:solidFill>
              </a:defRPr>
            </a:pPr>
            <a:r>
              <a:t>Viático por dia</a:t>
            </a:r>
          </a:p>
        </p:txBody>
      </p:sp>
      <p:sp>
        <p:nvSpPr>
          <p:cNvPr id="14" name="Rectangle 13"/>
          <p:cNvSpPr/>
          <p:nvPr/>
        </p:nvSpPr>
        <p:spPr>
          <a:xfrm>
            <a:off x="5029200" y="393192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$65</a:t>
            </a:r>
          </a:p>
        </p:txBody>
      </p:sp>
      <p:sp>
        <p:nvSpPr>
          <p:cNvPr id="15" name="Rectangle 14"/>
          <p:cNvSpPr/>
          <p:nvPr/>
        </p:nvSpPr>
        <p:spPr>
          <a:xfrm>
            <a:off x="8229600" y="3931920"/>
            <a:ext cx="2926080" cy="457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400" b="1">
                <a:solidFill>
                  <a:srgbClr val="E4002B"/>
                </a:solidFill>
              </a:defRPr>
            </a:pPr>
            <a:r>
              <a:t>$40</a:t>
            </a:r>
          </a:p>
        </p:txBody>
      </p:sp>
      <p:sp>
        <p:nvSpPr>
          <p:cNvPr id="16" name="TextBox 15"/>
          <p:cNvSpPr txBox="1"/>
          <p:nvPr/>
        </p:nvSpPr>
        <p:spPr>
          <a:xfrm>
            <a:off x="1371600" y="4572000"/>
            <a:ext cx="9418320" cy="731520"/>
          </a:xfrm>
          <a:prstGeom prst="rect">
            <a:avLst/>
          </a:prstGeom>
          <a:noFill/>
        </p:spPr>
        <p:txBody>
          <a:bodyPr wrap="square">
            <a:spAutoFit/>
          </a:bodyPr>
          <a:lstStyle/>
          <a:p>
            <a:pPr algn="ctr">
              <a:defRPr sz="1200" b="0">
                <a:solidFill>
                  <a:srgbClr val="64748B"/>
                </a:solidFill>
                <a:latin typeface="Calibri"/>
              </a:defRPr>
            </a:pPr>
            <a:r>
              <a:t>Pasajes aéreos provistos directamente por LATAM. Costos de viaje reembolsables contra comprobantes, sin comisión de agencia.</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CONDICIONES</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000" b="1">
                <a:solidFill>
                  <a:srgbClr val="FFFFFF"/>
                </a:solidFill>
                <a:latin typeface="Calibri"/>
              </a:defRPr>
            </a:pPr>
            <a:r>
              <a:t>Aceptación Integral</a:t>
            </a:r>
          </a:p>
        </p:txBody>
      </p:sp>
      <p:sp>
        <p:nvSpPr>
          <p:cNvPr id="4" name="TextBox 3"/>
          <p:cNvSpPr txBox="1"/>
          <p:nvPr/>
        </p:nvSpPr>
        <p:spPr>
          <a:xfrm>
            <a:off x="1371600" y="2011680"/>
            <a:ext cx="7315200" cy="365760"/>
          </a:xfrm>
          <a:prstGeom prst="rect">
            <a:avLst/>
          </a:prstGeom>
          <a:noFill/>
        </p:spPr>
        <p:txBody>
          <a:bodyPr wrap="square">
            <a:spAutoFit/>
          </a:bodyPr>
          <a:lstStyle/>
          <a:p>
            <a:pPr algn="l">
              <a:defRPr sz="1400" b="0">
                <a:solidFill>
                  <a:srgbClr val="E8ECF0"/>
                </a:solidFill>
                <a:latin typeface="Calibri"/>
              </a:defRPr>
            </a:pPr>
            <a:r>
              <a:t>Pago 90 dias</a:t>
            </a:r>
          </a:p>
        </p:txBody>
      </p:sp>
      <p:sp>
        <p:nvSpPr>
          <p:cNvPr id="5" name="TextBox 4"/>
          <p:cNvSpPr txBox="1"/>
          <p:nvPr/>
        </p:nvSpPr>
        <p:spPr>
          <a:xfrm>
            <a:off x="9601200" y="201168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6" name="TextBox 5"/>
          <p:cNvSpPr txBox="1"/>
          <p:nvPr/>
        </p:nvSpPr>
        <p:spPr>
          <a:xfrm>
            <a:off x="1371600" y="2514600"/>
            <a:ext cx="7315200" cy="365760"/>
          </a:xfrm>
          <a:prstGeom prst="rect">
            <a:avLst/>
          </a:prstGeom>
          <a:noFill/>
        </p:spPr>
        <p:txBody>
          <a:bodyPr wrap="square">
            <a:spAutoFit/>
          </a:bodyPr>
          <a:lstStyle/>
          <a:p>
            <a:pPr algn="l">
              <a:defRPr sz="1400" b="0">
                <a:solidFill>
                  <a:srgbClr val="E8ECF0"/>
                </a:solidFill>
                <a:latin typeface="Calibri"/>
              </a:defRPr>
            </a:pPr>
            <a:r>
              <a:t>Facturación mensual vencida</a:t>
            </a:r>
          </a:p>
        </p:txBody>
      </p:sp>
      <p:sp>
        <p:nvSpPr>
          <p:cNvPr id="7" name="TextBox 6"/>
          <p:cNvSpPr txBox="1"/>
          <p:nvPr/>
        </p:nvSpPr>
        <p:spPr>
          <a:xfrm>
            <a:off x="9601200" y="251460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8" name="TextBox 7"/>
          <p:cNvSpPr txBox="1"/>
          <p:nvPr/>
        </p:nvSpPr>
        <p:spPr>
          <a:xfrm>
            <a:off x="1371600" y="3017520"/>
            <a:ext cx="7315200" cy="365760"/>
          </a:xfrm>
          <a:prstGeom prst="rect">
            <a:avLst/>
          </a:prstGeom>
          <a:noFill/>
        </p:spPr>
        <p:txBody>
          <a:bodyPr wrap="square">
            <a:spAutoFit/>
          </a:bodyPr>
          <a:lstStyle/>
          <a:p>
            <a:pPr algn="l">
              <a:defRPr sz="1400" b="0">
                <a:solidFill>
                  <a:srgbClr val="E8ECF0"/>
                </a:solidFill>
                <a:latin typeface="Calibri"/>
              </a:defRPr>
            </a:pPr>
            <a:r>
              <a:t>Contrato tipo LATAM</a:t>
            </a:r>
          </a:p>
        </p:txBody>
      </p:sp>
      <p:sp>
        <p:nvSpPr>
          <p:cNvPr id="9" name="TextBox 8"/>
          <p:cNvSpPr txBox="1"/>
          <p:nvPr/>
        </p:nvSpPr>
        <p:spPr>
          <a:xfrm>
            <a:off x="9601200" y="301752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10" name="TextBox 9"/>
          <p:cNvSpPr txBox="1"/>
          <p:nvPr/>
        </p:nvSpPr>
        <p:spPr>
          <a:xfrm>
            <a:off x="1371600" y="3520440"/>
            <a:ext cx="7315200" cy="365760"/>
          </a:xfrm>
          <a:prstGeom prst="rect">
            <a:avLst/>
          </a:prstGeom>
          <a:noFill/>
        </p:spPr>
        <p:txBody>
          <a:bodyPr wrap="square">
            <a:spAutoFit/>
          </a:bodyPr>
          <a:lstStyle/>
          <a:p>
            <a:pPr algn="l">
              <a:defRPr sz="1400" b="0">
                <a:solidFill>
                  <a:srgbClr val="E8ECF0"/>
                </a:solidFill>
                <a:latin typeface="Calibri"/>
              </a:defRPr>
            </a:pPr>
            <a:r>
              <a:t>2 años, renovable</a:t>
            </a:r>
          </a:p>
        </p:txBody>
      </p:sp>
      <p:sp>
        <p:nvSpPr>
          <p:cNvPr id="11" name="TextBox 10"/>
          <p:cNvSpPr txBox="1"/>
          <p:nvPr/>
        </p:nvSpPr>
        <p:spPr>
          <a:xfrm>
            <a:off x="9601200" y="352044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12" name="TextBox 11"/>
          <p:cNvSpPr txBox="1"/>
          <p:nvPr/>
        </p:nvSpPr>
        <p:spPr>
          <a:xfrm>
            <a:off x="1371600" y="4023360"/>
            <a:ext cx="7315200" cy="365760"/>
          </a:xfrm>
          <a:prstGeom prst="rect">
            <a:avLst/>
          </a:prstGeom>
          <a:noFill/>
        </p:spPr>
        <p:txBody>
          <a:bodyPr wrap="square">
            <a:spAutoFit/>
          </a:bodyPr>
          <a:lstStyle/>
          <a:p>
            <a:pPr algn="l">
              <a:defRPr sz="1400" b="0">
                <a:solidFill>
                  <a:srgbClr val="E8ECF0"/>
                </a:solidFill>
                <a:latin typeface="Calibri"/>
              </a:defRPr>
            </a:pPr>
            <a:r>
              <a:t>Terminación LATAM: 30 dias, sin multa</a:t>
            </a:r>
          </a:p>
        </p:txBody>
      </p:sp>
      <p:sp>
        <p:nvSpPr>
          <p:cNvPr id="13" name="TextBox 12"/>
          <p:cNvSpPr txBox="1"/>
          <p:nvPr/>
        </p:nvSpPr>
        <p:spPr>
          <a:xfrm>
            <a:off x="9601200" y="402336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14" name="TextBox 13"/>
          <p:cNvSpPr txBox="1"/>
          <p:nvPr/>
        </p:nvSpPr>
        <p:spPr>
          <a:xfrm>
            <a:off x="1371600" y="4526280"/>
            <a:ext cx="7315200" cy="365760"/>
          </a:xfrm>
          <a:prstGeom prst="rect">
            <a:avLst/>
          </a:prstGeom>
          <a:noFill/>
        </p:spPr>
        <p:txBody>
          <a:bodyPr wrap="square">
            <a:spAutoFit/>
          </a:bodyPr>
          <a:lstStyle/>
          <a:p>
            <a:pPr algn="l">
              <a:defRPr sz="1400" b="0">
                <a:solidFill>
                  <a:srgbClr val="E8ECF0"/>
                </a:solidFill>
                <a:latin typeface="Calibri"/>
              </a:defRPr>
            </a:pPr>
            <a:r>
              <a:t>Sin ajuste de precios</a:t>
            </a:r>
          </a:p>
        </p:txBody>
      </p:sp>
      <p:sp>
        <p:nvSpPr>
          <p:cNvPr id="15" name="TextBox 14"/>
          <p:cNvSpPr txBox="1"/>
          <p:nvPr/>
        </p:nvSpPr>
        <p:spPr>
          <a:xfrm>
            <a:off x="9601200" y="452628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16" name="TextBox 15"/>
          <p:cNvSpPr txBox="1"/>
          <p:nvPr/>
        </p:nvSpPr>
        <p:spPr>
          <a:xfrm>
            <a:off x="1371600" y="5029200"/>
            <a:ext cx="7315200" cy="365760"/>
          </a:xfrm>
          <a:prstGeom prst="rect">
            <a:avLst/>
          </a:prstGeom>
          <a:noFill/>
        </p:spPr>
        <p:txBody>
          <a:bodyPr wrap="square">
            <a:spAutoFit/>
          </a:bodyPr>
          <a:lstStyle/>
          <a:p>
            <a:pPr algn="l">
              <a:defRPr sz="1400" b="0">
                <a:solidFill>
                  <a:srgbClr val="E8ECF0"/>
                </a:solidFill>
                <a:latin typeface="Calibri"/>
              </a:defRPr>
            </a:pPr>
            <a:r>
              <a:t>Antigüedad 4+ años</a:t>
            </a:r>
          </a:p>
        </p:txBody>
      </p:sp>
      <p:sp>
        <p:nvSpPr>
          <p:cNvPr id="17" name="TextBox 16"/>
          <p:cNvSpPr txBox="1"/>
          <p:nvPr/>
        </p:nvSpPr>
        <p:spPr>
          <a:xfrm>
            <a:off x="9601200" y="502920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18" name="TextBox 17"/>
          <p:cNvSpPr txBox="1"/>
          <p:nvPr/>
        </p:nvSpPr>
        <p:spPr>
          <a:xfrm>
            <a:off x="1371600" y="5532120"/>
            <a:ext cx="7315200" cy="365760"/>
          </a:xfrm>
          <a:prstGeom prst="rect">
            <a:avLst/>
          </a:prstGeom>
          <a:noFill/>
        </p:spPr>
        <p:txBody>
          <a:bodyPr wrap="square">
            <a:spAutoFit/>
          </a:bodyPr>
          <a:lstStyle/>
          <a:p>
            <a:pPr algn="l">
              <a:defRPr sz="1400" b="0">
                <a:solidFill>
                  <a:srgbClr val="E8ECF0"/>
                </a:solidFill>
                <a:latin typeface="Calibri"/>
              </a:defRPr>
            </a:pPr>
            <a:r>
              <a:t>Anticorrupción (FCPA, UK Bribery Act)</a:t>
            </a:r>
          </a:p>
        </p:txBody>
      </p:sp>
      <p:sp>
        <p:nvSpPr>
          <p:cNvPr id="19" name="TextBox 18"/>
          <p:cNvSpPr txBox="1"/>
          <p:nvPr/>
        </p:nvSpPr>
        <p:spPr>
          <a:xfrm>
            <a:off x="9601200" y="5532120"/>
            <a:ext cx="1371600" cy="365760"/>
          </a:xfrm>
          <a:prstGeom prst="rect">
            <a:avLst/>
          </a:prstGeom>
          <a:noFill/>
        </p:spPr>
        <p:txBody>
          <a:bodyPr wrap="square">
            <a:spAutoFit/>
          </a:bodyPr>
          <a:lstStyle/>
          <a:p>
            <a:pPr algn="ctr">
              <a:defRPr sz="1800" b="1">
                <a:solidFill>
                  <a:srgbClr val="E4002B"/>
                </a:solidFill>
                <a:latin typeface="Calibri"/>
              </a:defRPr>
            </a:pPr>
            <a:r>
              <a:t>✓</a:t>
            </a:r>
          </a:p>
        </p:txBody>
      </p:sp>
      <p:sp>
        <p:nvSpPr>
          <p:cNvPr id="20" name="TextBox 19"/>
          <p:cNvSpPr txBox="1"/>
          <p:nvPr/>
        </p:nvSpPr>
        <p:spPr>
          <a:xfrm>
            <a:off x="1371600" y="6035040"/>
            <a:ext cx="7315200" cy="365760"/>
          </a:xfrm>
          <a:prstGeom prst="rect">
            <a:avLst/>
          </a:prstGeom>
          <a:noFill/>
        </p:spPr>
        <p:txBody>
          <a:bodyPr wrap="square">
            <a:spAutoFit/>
          </a:bodyPr>
          <a:lstStyle/>
          <a:p>
            <a:pPr algn="l">
              <a:defRPr sz="1400" b="0">
                <a:solidFill>
                  <a:srgbClr val="E8ECF0"/>
                </a:solidFill>
                <a:latin typeface="Calibri"/>
              </a:defRPr>
            </a:pPr>
            <a:r>
              <a:t>Código de Conducta LATAM</a:t>
            </a:r>
          </a:p>
        </p:txBody>
      </p:sp>
      <p:sp>
        <p:nvSpPr>
          <p:cNvPr id="21" name="TextBox 20"/>
          <p:cNvSpPr txBox="1"/>
          <p:nvPr/>
        </p:nvSpPr>
        <p:spPr>
          <a:xfrm>
            <a:off x="9601200" y="6035040"/>
            <a:ext cx="1371600" cy="365760"/>
          </a:xfrm>
          <a:prstGeom prst="rect">
            <a:avLst/>
          </a:prstGeom>
          <a:noFill/>
        </p:spPr>
        <p:txBody>
          <a:bodyPr wrap="square">
            <a:spAutoFit/>
          </a:bodyPr>
          <a:lstStyle/>
          <a:p>
            <a:pPr algn="ctr">
              <a:defRPr sz="1800" b="1">
                <a:solidFill>
                  <a:srgbClr val="E4002B"/>
                </a:solidFill>
                <a:latin typeface="Calibri"/>
              </a:defRPr>
            </a:pPr>
            <a:r>
              <a:t>✓</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CHECKLIST</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000" b="1">
                <a:solidFill>
                  <a:srgbClr val="1A1D26"/>
                </a:solidFill>
                <a:latin typeface="Calibri"/>
              </a:defRPr>
            </a:pPr>
            <a:r>
              <a:t>Cumplimiento del RFP</a:t>
            </a:r>
          </a:p>
        </p:txBody>
      </p:sp>
      <p:sp>
        <p:nvSpPr>
          <p:cNvPr id="4" name="TextBox 3"/>
          <p:cNvSpPr txBox="1"/>
          <p:nvPr/>
        </p:nvSpPr>
        <p:spPr>
          <a:xfrm>
            <a:off x="731520" y="192024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5" name="TextBox 4"/>
          <p:cNvSpPr txBox="1"/>
          <p:nvPr/>
        </p:nvSpPr>
        <p:spPr>
          <a:xfrm>
            <a:off x="1188720" y="1920240"/>
            <a:ext cx="3657600" cy="365760"/>
          </a:xfrm>
          <a:prstGeom prst="rect">
            <a:avLst/>
          </a:prstGeom>
          <a:noFill/>
        </p:spPr>
        <p:txBody>
          <a:bodyPr wrap="square">
            <a:spAutoFit/>
          </a:bodyPr>
          <a:lstStyle/>
          <a:p>
            <a:pPr algn="l">
              <a:defRPr sz="1200" b="1">
                <a:solidFill>
                  <a:srgbClr val="1A1D26"/>
                </a:solidFill>
                <a:latin typeface="Calibri"/>
              </a:defRPr>
            </a:pPr>
            <a:r>
              <a:t>Carta de presentación</a:t>
            </a:r>
          </a:p>
        </p:txBody>
      </p:sp>
      <p:sp>
        <p:nvSpPr>
          <p:cNvPr id="6" name="TextBox 5"/>
          <p:cNvSpPr txBox="1"/>
          <p:nvPr/>
        </p:nvSpPr>
        <p:spPr>
          <a:xfrm>
            <a:off x="4937760" y="1920240"/>
            <a:ext cx="1097280" cy="365760"/>
          </a:xfrm>
          <a:prstGeom prst="rect">
            <a:avLst/>
          </a:prstGeom>
          <a:noFill/>
        </p:spPr>
        <p:txBody>
          <a:bodyPr wrap="square">
            <a:spAutoFit/>
          </a:bodyPr>
          <a:lstStyle/>
          <a:p>
            <a:pPr algn="r">
              <a:defRPr sz="1000" b="0">
                <a:solidFill>
                  <a:srgbClr val="64748B"/>
                </a:solidFill>
                <a:latin typeface="Calibri"/>
              </a:defRPr>
            </a:pPr>
            <a:r>
              <a:t>Slide 2</a:t>
            </a:r>
          </a:p>
        </p:txBody>
      </p:sp>
      <p:sp>
        <p:nvSpPr>
          <p:cNvPr id="7" name="TextBox 6"/>
          <p:cNvSpPr txBox="1"/>
          <p:nvPr/>
        </p:nvSpPr>
        <p:spPr>
          <a:xfrm>
            <a:off x="6309359" y="192024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8" name="TextBox 7"/>
          <p:cNvSpPr txBox="1"/>
          <p:nvPr/>
        </p:nvSpPr>
        <p:spPr>
          <a:xfrm>
            <a:off x="6766559" y="1920240"/>
            <a:ext cx="3657600" cy="365760"/>
          </a:xfrm>
          <a:prstGeom prst="rect">
            <a:avLst/>
          </a:prstGeom>
          <a:noFill/>
        </p:spPr>
        <p:txBody>
          <a:bodyPr wrap="square">
            <a:spAutoFit/>
          </a:bodyPr>
          <a:lstStyle/>
          <a:p>
            <a:pPr algn="l">
              <a:defRPr sz="1200" b="1">
                <a:solidFill>
                  <a:srgbClr val="1A1D26"/>
                </a:solidFill>
                <a:latin typeface="Calibri"/>
              </a:defRPr>
            </a:pPr>
            <a:r>
              <a:t>Presentación de la empresa</a:t>
            </a:r>
          </a:p>
        </p:txBody>
      </p:sp>
      <p:sp>
        <p:nvSpPr>
          <p:cNvPr id="9" name="TextBox 8"/>
          <p:cNvSpPr txBox="1"/>
          <p:nvPr/>
        </p:nvSpPr>
        <p:spPr>
          <a:xfrm>
            <a:off x="10515599" y="1920240"/>
            <a:ext cx="1097280" cy="365760"/>
          </a:xfrm>
          <a:prstGeom prst="rect">
            <a:avLst/>
          </a:prstGeom>
          <a:noFill/>
        </p:spPr>
        <p:txBody>
          <a:bodyPr wrap="square">
            <a:spAutoFit/>
          </a:bodyPr>
          <a:lstStyle/>
          <a:p>
            <a:pPr algn="r">
              <a:defRPr sz="1000" b="0">
                <a:solidFill>
                  <a:srgbClr val="64748B"/>
                </a:solidFill>
                <a:latin typeface="Calibri"/>
              </a:defRPr>
            </a:pPr>
            <a:r>
              <a:t>Slides 4-5</a:t>
            </a:r>
          </a:p>
        </p:txBody>
      </p:sp>
      <p:sp>
        <p:nvSpPr>
          <p:cNvPr id="10" name="TextBox 9"/>
          <p:cNvSpPr txBox="1"/>
          <p:nvPr/>
        </p:nvSpPr>
        <p:spPr>
          <a:xfrm>
            <a:off x="731520" y="246888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11" name="TextBox 10"/>
          <p:cNvSpPr txBox="1"/>
          <p:nvPr/>
        </p:nvSpPr>
        <p:spPr>
          <a:xfrm>
            <a:off x="1188720" y="2468880"/>
            <a:ext cx="3657600" cy="365760"/>
          </a:xfrm>
          <a:prstGeom prst="rect">
            <a:avLst/>
          </a:prstGeom>
          <a:noFill/>
        </p:spPr>
        <p:txBody>
          <a:bodyPr wrap="square">
            <a:spAutoFit/>
          </a:bodyPr>
          <a:lstStyle/>
          <a:p>
            <a:pPr algn="l">
              <a:defRPr sz="1200" b="1">
                <a:solidFill>
                  <a:srgbClr val="1A1D26"/>
                </a:solidFill>
                <a:latin typeface="Calibri"/>
              </a:defRPr>
            </a:pPr>
            <a:r>
              <a:t>Propuesta estratégica</a:t>
            </a:r>
          </a:p>
        </p:txBody>
      </p:sp>
      <p:sp>
        <p:nvSpPr>
          <p:cNvPr id="12" name="TextBox 11"/>
          <p:cNvSpPr txBox="1"/>
          <p:nvPr/>
        </p:nvSpPr>
        <p:spPr>
          <a:xfrm>
            <a:off x="4937760" y="2468880"/>
            <a:ext cx="1097280" cy="365760"/>
          </a:xfrm>
          <a:prstGeom prst="rect">
            <a:avLst/>
          </a:prstGeom>
          <a:noFill/>
        </p:spPr>
        <p:txBody>
          <a:bodyPr wrap="square">
            <a:spAutoFit/>
          </a:bodyPr>
          <a:lstStyle/>
          <a:p>
            <a:pPr algn="r">
              <a:defRPr sz="1000" b="0">
                <a:solidFill>
                  <a:srgbClr val="64748B"/>
                </a:solidFill>
                <a:latin typeface="Calibri"/>
              </a:defRPr>
            </a:pPr>
            <a:r>
              <a:t>Slides 6-14</a:t>
            </a:r>
          </a:p>
        </p:txBody>
      </p:sp>
      <p:sp>
        <p:nvSpPr>
          <p:cNvPr id="13" name="TextBox 12"/>
          <p:cNvSpPr txBox="1"/>
          <p:nvPr/>
        </p:nvSpPr>
        <p:spPr>
          <a:xfrm>
            <a:off x="6309359" y="246888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14" name="TextBox 13"/>
          <p:cNvSpPr txBox="1"/>
          <p:nvPr/>
        </p:nvSpPr>
        <p:spPr>
          <a:xfrm>
            <a:off x="6766559" y="2468880"/>
            <a:ext cx="3657600" cy="365760"/>
          </a:xfrm>
          <a:prstGeom prst="rect">
            <a:avLst/>
          </a:prstGeom>
          <a:noFill/>
        </p:spPr>
        <p:txBody>
          <a:bodyPr wrap="square">
            <a:spAutoFit/>
          </a:bodyPr>
          <a:lstStyle/>
          <a:p>
            <a:pPr algn="l">
              <a:defRPr sz="1200" b="1">
                <a:solidFill>
                  <a:srgbClr val="1A1D26"/>
                </a:solidFill>
                <a:latin typeface="Calibri"/>
              </a:defRPr>
            </a:pPr>
            <a:r>
              <a:t>Modelo operacional</a:t>
            </a:r>
          </a:p>
        </p:txBody>
      </p:sp>
      <p:sp>
        <p:nvSpPr>
          <p:cNvPr id="15" name="TextBox 14"/>
          <p:cNvSpPr txBox="1"/>
          <p:nvPr/>
        </p:nvSpPr>
        <p:spPr>
          <a:xfrm>
            <a:off x="10515599" y="2468880"/>
            <a:ext cx="1097280" cy="365760"/>
          </a:xfrm>
          <a:prstGeom prst="rect">
            <a:avLst/>
          </a:prstGeom>
          <a:noFill/>
        </p:spPr>
        <p:txBody>
          <a:bodyPr wrap="square">
            <a:spAutoFit/>
          </a:bodyPr>
          <a:lstStyle/>
          <a:p>
            <a:pPr algn="r">
              <a:defRPr sz="1000" b="0">
                <a:solidFill>
                  <a:srgbClr val="64748B"/>
                </a:solidFill>
                <a:latin typeface="Calibri"/>
              </a:defRPr>
            </a:pPr>
            <a:r>
              <a:t>Slides 15-19</a:t>
            </a:r>
          </a:p>
        </p:txBody>
      </p:sp>
      <p:sp>
        <p:nvSpPr>
          <p:cNvPr id="16" name="TextBox 15"/>
          <p:cNvSpPr txBox="1"/>
          <p:nvPr/>
        </p:nvSpPr>
        <p:spPr>
          <a:xfrm>
            <a:off x="731520" y="301752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17" name="TextBox 16"/>
          <p:cNvSpPr txBox="1"/>
          <p:nvPr/>
        </p:nvSpPr>
        <p:spPr>
          <a:xfrm>
            <a:off x="1188720" y="3017520"/>
            <a:ext cx="3657600" cy="365760"/>
          </a:xfrm>
          <a:prstGeom prst="rect">
            <a:avLst/>
          </a:prstGeom>
          <a:noFill/>
        </p:spPr>
        <p:txBody>
          <a:bodyPr wrap="square">
            <a:spAutoFit/>
          </a:bodyPr>
          <a:lstStyle/>
          <a:p>
            <a:pPr algn="l">
              <a:defRPr sz="1200" b="1">
                <a:solidFill>
                  <a:srgbClr val="1A1D26"/>
                </a:solidFill>
                <a:latin typeface="Calibri"/>
              </a:defRPr>
            </a:pPr>
            <a:r>
              <a:t>Tecnología propietaria</a:t>
            </a:r>
          </a:p>
        </p:txBody>
      </p:sp>
      <p:sp>
        <p:nvSpPr>
          <p:cNvPr id="18" name="TextBox 17"/>
          <p:cNvSpPr txBox="1"/>
          <p:nvPr/>
        </p:nvSpPr>
        <p:spPr>
          <a:xfrm>
            <a:off x="4937760" y="3017520"/>
            <a:ext cx="1097280" cy="365760"/>
          </a:xfrm>
          <a:prstGeom prst="rect">
            <a:avLst/>
          </a:prstGeom>
          <a:noFill/>
        </p:spPr>
        <p:txBody>
          <a:bodyPr wrap="square">
            <a:spAutoFit/>
          </a:bodyPr>
          <a:lstStyle/>
          <a:p>
            <a:pPr algn="r">
              <a:defRPr sz="1000" b="0">
                <a:solidFill>
                  <a:srgbClr val="64748B"/>
                </a:solidFill>
                <a:latin typeface="Calibri"/>
              </a:defRPr>
            </a:pPr>
            <a:r>
              <a:t>Slides 20-21</a:t>
            </a:r>
          </a:p>
        </p:txBody>
      </p:sp>
      <p:sp>
        <p:nvSpPr>
          <p:cNvPr id="19" name="TextBox 18"/>
          <p:cNvSpPr txBox="1"/>
          <p:nvPr/>
        </p:nvSpPr>
        <p:spPr>
          <a:xfrm>
            <a:off x="6309359" y="301752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20" name="TextBox 19"/>
          <p:cNvSpPr txBox="1"/>
          <p:nvPr/>
        </p:nvSpPr>
        <p:spPr>
          <a:xfrm>
            <a:off x="6766559" y="3017520"/>
            <a:ext cx="3657600" cy="365760"/>
          </a:xfrm>
          <a:prstGeom prst="rect">
            <a:avLst/>
          </a:prstGeom>
          <a:noFill/>
        </p:spPr>
        <p:txBody>
          <a:bodyPr wrap="square">
            <a:spAutoFit/>
          </a:bodyPr>
          <a:lstStyle/>
          <a:p>
            <a:pPr algn="l">
              <a:defRPr sz="1200" b="1">
                <a:solidFill>
                  <a:srgbClr val="1A1D26"/>
                </a:solidFill>
                <a:latin typeface="Calibri"/>
              </a:defRPr>
            </a:pPr>
            <a:r>
              <a:t>29 etapas + SLAs</a:t>
            </a:r>
          </a:p>
        </p:txBody>
      </p:sp>
      <p:sp>
        <p:nvSpPr>
          <p:cNvPr id="21" name="TextBox 20"/>
          <p:cNvSpPr txBox="1"/>
          <p:nvPr/>
        </p:nvSpPr>
        <p:spPr>
          <a:xfrm>
            <a:off x="10515599" y="3017520"/>
            <a:ext cx="1097280" cy="365760"/>
          </a:xfrm>
          <a:prstGeom prst="rect">
            <a:avLst/>
          </a:prstGeom>
          <a:noFill/>
        </p:spPr>
        <p:txBody>
          <a:bodyPr wrap="square">
            <a:spAutoFit/>
          </a:bodyPr>
          <a:lstStyle/>
          <a:p>
            <a:pPr algn="r">
              <a:defRPr sz="1000" b="0">
                <a:solidFill>
                  <a:srgbClr val="64748B"/>
                </a:solidFill>
                <a:latin typeface="Calibri"/>
              </a:defRPr>
            </a:pPr>
            <a:r>
              <a:t>Slide 22</a:t>
            </a:r>
          </a:p>
        </p:txBody>
      </p:sp>
      <p:sp>
        <p:nvSpPr>
          <p:cNvPr id="22" name="TextBox 21"/>
          <p:cNvSpPr txBox="1"/>
          <p:nvPr/>
        </p:nvSpPr>
        <p:spPr>
          <a:xfrm>
            <a:off x="731520" y="356616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23" name="TextBox 22"/>
          <p:cNvSpPr txBox="1"/>
          <p:nvPr/>
        </p:nvSpPr>
        <p:spPr>
          <a:xfrm>
            <a:off x="1188720" y="3566160"/>
            <a:ext cx="3657600" cy="365760"/>
          </a:xfrm>
          <a:prstGeom prst="rect">
            <a:avLst/>
          </a:prstGeom>
          <a:noFill/>
        </p:spPr>
        <p:txBody>
          <a:bodyPr wrap="square">
            <a:spAutoFit/>
          </a:bodyPr>
          <a:lstStyle/>
          <a:p>
            <a:pPr algn="l">
              <a:defRPr sz="1200" b="1">
                <a:solidFill>
                  <a:srgbClr val="1A1D26"/>
                </a:solidFill>
                <a:latin typeface="Calibri"/>
              </a:defRPr>
            </a:pPr>
            <a:r>
              <a:t>Gobernanza y compliance</a:t>
            </a:r>
          </a:p>
        </p:txBody>
      </p:sp>
      <p:sp>
        <p:nvSpPr>
          <p:cNvPr id="24" name="TextBox 23"/>
          <p:cNvSpPr txBox="1"/>
          <p:nvPr/>
        </p:nvSpPr>
        <p:spPr>
          <a:xfrm>
            <a:off x="4937760" y="3566160"/>
            <a:ext cx="1097280" cy="365760"/>
          </a:xfrm>
          <a:prstGeom prst="rect">
            <a:avLst/>
          </a:prstGeom>
          <a:noFill/>
        </p:spPr>
        <p:txBody>
          <a:bodyPr wrap="square">
            <a:spAutoFit/>
          </a:bodyPr>
          <a:lstStyle/>
          <a:p>
            <a:pPr algn="r">
              <a:defRPr sz="1000" b="0">
                <a:solidFill>
                  <a:srgbClr val="64748B"/>
                </a:solidFill>
                <a:latin typeface="Calibri"/>
              </a:defRPr>
            </a:pPr>
            <a:r>
              <a:t>Slide 23</a:t>
            </a:r>
          </a:p>
        </p:txBody>
      </p:sp>
      <p:sp>
        <p:nvSpPr>
          <p:cNvPr id="25" name="TextBox 24"/>
          <p:cNvSpPr txBox="1"/>
          <p:nvPr/>
        </p:nvSpPr>
        <p:spPr>
          <a:xfrm>
            <a:off x="6309359" y="356616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26" name="TextBox 25"/>
          <p:cNvSpPr txBox="1"/>
          <p:nvPr/>
        </p:nvSpPr>
        <p:spPr>
          <a:xfrm>
            <a:off x="6766559" y="3566160"/>
            <a:ext cx="3657600" cy="365760"/>
          </a:xfrm>
          <a:prstGeom prst="rect">
            <a:avLst/>
          </a:prstGeom>
          <a:noFill/>
        </p:spPr>
        <p:txBody>
          <a:bodyPr wrap="square">
            <a:spAutoFit/>
          </a:bodyPr>
          <a:lstStyle/>
          <a:p>
            <a:pPr algn="l">
              <a:defRPr sz="1200" b="1">
                <a:solidFill>
                  <a:srgbClr val="1A1D26"/>
                </a:solidFill>
                <a:latin typeface="Calibri"/>
              </a:defRPr>
            </a:pPr>
            <a:r>
              <a:t>Influence OS</a:t>
            </a:r>
          </a:p>
        </p:txBody>
      </p:sp>
      <p:sp>
        <p:nvSpPr>
          <p:cNvPr id="27" name="TextBox 26"/>
          <p:cNvSpPr txBox="1"/>
          <p:nvPr/>
        </p:nvSpPr>
        <p:spPr>
          <a:xfrm>
            <a:off x="10515599" y="3566160"/>
            <a:ext cx="1097280" cy="365760"/>
          </a:xfrm>
          <a:prstGeom prst="rect">
            <a:avLst/>
          </a:prstGeom>
          <a:noFill/>
        </p:spPr>
        <p:txBody>
          <a:bodyPr wrap="square">
            <a:spAutoFit/>
          </a:bodyPr>
          <a:lstStyle/>
          <a:p>
            <a:pPr algn="r">
              <a:defRPr sz="1000" b="0">
                <a:solidFill>
                  <a:srgbClr val="64748B"/>
                </a:solidFill>
                <a:latin typeface="Calibri"/>
              </a:defRPr>
            </a:pPr>
            <a:r>
              <a:t>Slides 25-26</a:t>
            </a:r>
          </a:p>
        </p:txBody>
      </p:sp>
      <p:sp>
        <p:nvSpPr>
          <p:cNvPr id="28" name="TextBox 27"/>
          <p:cNvSpPr txBox="1"/>
          <p:nvPr/>
        </p:nvSpPr>
        <p:spPr>
          <a:xfrm>
            <a:off x="731520" y="411480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29" name="TextBox 28"/>
          <p:cNvSpPr txBox="1"/>
          <p:nvPr/>
        </p:nvSpPr>
        <p:spPr>
          <a:xfrm>
            <a:off x="1188720" y="4114800"/>
            <a:ext cx="3657600" cy="365760"/>
          </a:xfrm>
          <a:prstGeom prst="rect">
            <a:avLst/>
          </a:prstGeom>
          <a:noFill/>
        </p:spPr>
        <p:txBody>
          <a:bodyPr wrap="square">
            <a:spAutoFit/>
          </a:bodyPr>
          <a:lstStyle/>
          <a:p>
            <a:pPr algn="l">
              <a:defRPr sz="1200" b="1">
                <a:solidFill>
                  <a:srgbClr val="1A1D26"/>
                </a:solidFill>
                <a:latin typeface="Calibri"/>
              </a:defRPr>
            </a:pPr>
            <a:r>
              <a:t>Ecosistema de creadores</a:t>
            </a:r>
          </a:p>
        </p:txBody>
      </p:sp>
      <p:sp>
        <p:nvSpPr>
          <p:cNvPr id="30" name="TextBox 29"/>
          <p:cNvSpPr txBox="1"/>
          <p:nvPr/>
        </p:nvSpPr>
        <p:spPr>
          <a:xfrm>
            <a:off x="4937760" y="4114800"/>
            <a:ext cx="1097280" cy="365760"/>
          </a:xfrm>
          <a:prstGeom prst="rect">
            <a:avLst/>
          </a:prstGeom>
          <a:noFill/>
        </p:spPr>
        <p:txBody>
          <a:bodyPr wrap="square">
            <a:spAutoFit/>
          </a:bodyPr>
          <a:lstStyle/>
          <a:p>
            <a:pPr algn="r">
              <a:defRPr sz="1000" b="0">
                <a:solidFill>
                  <a:srgbClr val="64748B"/>
                </a:solidFill>
                <a:latin typeface="Calibri"/>
              </a:defRPr>
            </a:pPr>
            <a:r>
              <a:t>Slide 27</a:t>
            </a:r>
          </a:p>
        </p:txBody>
      </p:sp>
      <p:sp>
        <p:nvSpPr>
          <p:cNvPr id="31" name="TextBox 30"/>
          <p:cNvSpPr txBox="1"/>
          <p:nvPr/>
        </p:nvSpPr>
        <p:spPr>
          <a:xfrm>
            <a:off x="6309359" y="411480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32" name="TextBox 31"/>
          <p:cNvSpPr txBox="1"/>
          <p:nvPr/>
        </p:nvSpPr>
        <p:spPr>
          <a:xfrm>
            <a:off x="6766559" y="4114800"/>
            <a:ext cx="3657600" cy="365760"/>
          </a:xfrm>
          <a:prstGeom prst="rect">
            <a:avLst/>
          </a:prstGeom>
          <a:noFill/>
        </p:spPr>
        <p:txBody>
          <a:bodyPr wrap="square">
            <a:spAutoFit/>
          </a:bodyPr>
          <a:lstStyle/>
          <a:p>
            <a:pPr algn="l">
              <a:defRPr sz="1200" b="1">
                <a:solidFill>
                  <a:srgbClr val="1A1D26"/>
                </a:solidFill>
                <a:latin typeface="Calibri"/>
              </a:defRPr>
            </a:pPr>
            <a:r>
              <a:t>Experiencia comprobada</a:t>
            </a:r>
          </a:p>
        </p:txBody>
      </p:sp>
      <p:sp>
        <p:nvSpPr>
          <p:cNvPr id="33" name="TextBox 32"/>
          <p:cNvSpPr txBox="1"/>
          <p:nvPr/>
        </p:nvSpPr>
        <p:spPr>
          <a:xfrm>
            <a:off x="10515599" y="4114800"/>
            <a:ext cx="1097280" cy="365760"/>
          </a:xfrm>
          <a:prstGeom prst="rect">
            <a:avLst/>
          </a:prstGeom>
          <a:noFill/>
        </p:spPr>
        <p:txBody>
          <a:bodyPr wrap="square">
            <a:spAutoFit/>
          </a:bodyPr>
          <a:lstStyle/>
          <a:p>
            <a:pPr algn="r">
              <a:defRPr sz="1000" b="0">
                <a:solidFill>
                  <a:srgbClr val="64748B"/>
                </a:solidFill>
                <a:latin typeface="Calibri"/>
              </a:defRPr>
            </a:pPr>
            <a:r>
              <a:t>Slide 28</a:t>
            </a:r>
          </a:p>
        </p:txBody>
      </p:sp>
      <p:sp>
        <p:nvSpPr>
          <p:cNvPr id="34" name="TextBox 33"/>
          <p:cNvSpPr txBox="1"/>
          <p:nvPr/>
        </p:nvSpPr>
        <p:spPr>
          <a:xfrm>
            <a:off x="731520" y="466344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35" name="TextBox 34"/>
          <p:cNvSpPr txBox="1"/>
          <p:nvPr/>
        </p:nvSpPr>
        <p:spPr>
          <a:xfrm>
            <a:off x="1188720" y="4663440"/>
            <a:ext cx="3657600" cy="365760"/>
          </a:xfrm>
          <a:prstGeom prst="rect">
            <a:avLst/>
          </a:prstGeom>
          <a:noFill/>
        </p:spPr>
        <p:txBody>
          <a:bodyPr wrap="square">
            <a:spAutoFit/>
          </a:bodyPr>
          <a:lstStyle/>
          <a:p>
            <a:pPr algn="l">
              <a:defRPr sz="1200" b="1">
                <a:solidFill>
                  <a:srgbClr val="1A1D26"/>
                </a:solidFill>
                <a:latin typeface="Calibri"/>
              </a:defRPr>
            </a:pPr>
            <a:r>
              <a:t>Cobertura de mercados</a:t>
            </a:r>
          </a:p>
        </p:txBody>
      </p:sp>
      <p:sp>
        <p:nvSpPr>
          <p:cNvPr id="36" name="TextBox 35"/>
          <p:cNvSpPr txBox="1"/>
          <p:nvPr/>
        </p:nvSpPr>
        <p:spPr>
          <a:xfrm>
            <a:off x="4937760" y="4663440"/>
            <a:ext cx="1097280" cy="365760"/>
          </a:xfrm>
          <a:prstGeom prst="rect">
            <a:avLst/>
          </a:prstGeom>
          <a:noFill/>
        </p:spPr>
        <p:txBody>
          <a:bodyPr wrap="square">
            <a:spAutoFit/>
          </a:bodyPr>
          <a:lstStyle/>
          <a:p>
            <a:pPr algn="r">
              <a:defRPr sz="1000" b="0">
                <a:solidFill>
                  <a:srgbClr val="64748B"/>
                </a:solidFill>
                <a:latin typeface="Calibri"/>
              </a:defRPr>
            </a:pPr>
            <a:r>
              <a:t>Slide 29</a:t>
            </a:r>
          </a:p>
        </p:txBody>
      </p:sp>
      <p:sp>
        <p:nvSpPr>
          <p:cNvPr id="37" name="TextBox 36"/>
          <p:cNvSpPr txBox="1"/>
          <p:nvPr/>
        </p:nvSpPr>
        <p:spPr>
          <a:xfrm>
            <a:off x="6309359" y="466344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38" name="TextBox 37"/>
          <p:cNvSpPr txBox="1"/>
          <p:nvPr/>
        </p:nvSpPr>
        <p:spPr>
          <a:xfrm>
            <a:off x="6766559" y="4663440"/>
            <a:ext cx="3657600" cy="365760"/>
          </a:xfrm>
          <a:prstGeom prst="rect">
            <a:avLst/>
          </a:prstGeom>
          <a:noFill/>
        </p:spPr>
        <p:txBody>
          <a:bodyPr wrap="square">
            <a:spAutoFit/>
          </a:bodyPr>
          <a:lstStyle/>
          <a:p>
            <a:pPr algn="l">
              <a:defRPr sz="1200" b="1">
                <a:solidFill>
                  <a:srgbClr val="1A1D26"/>
                </a:solidFill>
                <a:latin typeface="Calibri"/>
              </a:defRPr>
            </a:pPr>
            <a:r>
              <a:t>Modelo económico + costos</a:t>
            </a:r>
          </a:p>
        </p:txBody>
      </p:sp>
      <p:sp>
        <p:nvSpPr>
          <p:cNvPr id="39" name="TextBox 38"/>
          <p:cNvSpPr txBox="1"/>
          <p:nvPr/>
        </p:nvSpPr>
        <p:spPr>
          <a:xfrm>
            <a:off x="10515599" y="4663440"/>
            <a:ext cx="1097280" cy="365760"/>
          </a:xfrm>
          <a:prstGeom prst="rect">
            <a:avLst/>
          </a:prstGeom>
          <a:noFill/>
        </p:spPr>
        <p:txBody>
          <a:bodyPr wrap="square">
            <a:spAutoFit/>
          </a:bodyPr>
          <a:lstStyle/>
          <a:p>
            <a:pPr algn="r">
              <a:defRPr sz="1000" b="0">
                <a:solidFill>
                  <a:srgbClr val="64748B"/>
                </a:solidFill>
                <a:latin typeface="Calibri"/>
              </a:defRPr>
            </a:pPr>
            <a:r>
              <a:t>Slides 31-32</a:t>
            </a:r>
          </a:p>
        </p:txBody>
      </p:sp>
      <p:sp>
        <p:nvSpPr>
          <p:cNvPr id="40" name="TextBox 39"/>
          <p:cNvSpPr txBox="1"/>
          <p:nvPr/>
        </p:nvSpPr>
        <p:spPr>
          <a:xfrm>
            <a:off x="731520" y="5212079"/>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41" name="TextBox 40"/>
          <p:cNvSpPr txBox="1"/>
          <p:nvPr/>
        </p:nvSpPr>
        <p:spPr>
          <a:xfrm>
            <a:off x="1188720" y="5212079"/>
            <a:ext cx="3657600" cy="365760"/>
          </a:xfrm>
          <a:prstGeom prst="rect">
            <a:avLst/>
          </a:prstGeom>
          <a:noFill/>
        </p:spPr>
        <p:txBody>
          <a:bodyPr wrap="square">
            <a:spAutoFit/>
          </a:bodyPr>
          <a:lstStyle/>
          <a:p>
            <a:pPr algn="l">
              <a:defRPr sz="1200" b="1">
                <a:solidFill>
                  <a:srgbClr val="1A1D26"/>
                </a:solidFill>
                <a:latin typeface="Calibri"/>
              </a:defRPr>
            </a:pPr>
            <a:r>
              <a:t>Viajes y tarifas</a:t>
            </a:r>
          </a:p>
        </p:txBody>
      </p:sp>
      <p:sp>
        <p:nvSpPr>
          <p:cNvPr id="42" name="TextBox 41"/>
          <p:cNvSpPr txBox="1"/>
          <p:nvPr/>
        </p:nvSpPr>
        <p:spPr>
          <a:xfrm>
            <a:off x="4937760" y="5212079"/>
            <a:ext cx="1097280" cy="365760"/>
          </a:xfrm>
          <a:prstGeom prst="rect">
            <a:avLst/>
          </a:prstGeom>
          <a:noFill/>
        </p:spPr>
        <p:txBody>
          <a:bodyPr wrap="square">
            <a:spAutoFit/>
          </a:bodyPr>
          <a:lstStyle/>
          <a:p>
            <a:pPr algn="r">
              <a:defRPr sz="1000" b="0">
                <a:solidFill>
                  <a:srgbClr val="64748B"/>
                </a:solidFill>
                <a:latin typeface="Calibri"/>
              </a:defRPr>
            </a:pPr>
            <a:r>
              <a:t>Slide 34</a:t>
            </a:r>
          </a:p>
        </p:txBody>
      </p:sp>
      <p:sp>
        <p:nvSpPr>
          <p:cNvPr id="43" name="TextBox 42"/>
          <p:cNvSpPr txBox="1"/>
          <p:nvPr/>
        </p:nvSpPr>
        <p:spPr>
          <a:xfrm>
            <a:off x="6309359" y="5212079"/>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44" name="TextBox 43"/>
          <p:cNvSpPr txBox="1"/>
          <p:nvPr/>
        </p:nvSpPr>
        <p:spPr>
          <a:xfrm>
            <a:off x="6766559" y="5212079"/>
            <a:ext cx="3657600" cy="365760"/>
          </a:xfrm>
          <a:prstGeom prst="rect">
            <a:avLst/>
          </a:prstGeom>
          <a:noFill/>
        </p:spPr>
        <p:txBody>
          <a:bodyPr wrap="square">
            <a:spAutoFit/>
          </a:bodyPr>
          <a:lstStyle/>
          <a:p>
            <a:pPr algn="l">
              <a:defRPr sz="1200" b="1">
                <a:solidFill>
                  <a:srgbClr val="1A1D26"/>
                </a:solidFill>
                <a:latin typeface="Calibri"/>
              </a:defRPr>
            </a:pPr>
            <a:r>
              <a:t>Condiciones comerciales</a:t>
            </a:r>
          </a:p>
        </p:txBody>
      </p:sp>
      <p:sp>
        <p:nvSpPr>
          <p:cNvPr id="45" name="TextBox 44"/>
          <p:cNvSpPr txBox="1"/>
          <p:nvPr/>
        </p:nvSpPr>
        <p:spPr>
          <a:xfrm>
            <a:off x="10515599" y="5212079"/>
            <a:ext cx="1097280" cy="365760"/>
          </a:xfrm>
          <a:prstGeom prst="rect">
            <a:avLst/>
          </a:prstGeom>
          <a:noFill/>
        </p:spPr>
        <p:txBody>
          <a:bodyPr wrap="square">
            <a:spAutoFit/>
          </a:bodyPr>
          <a:lstStyle/>
          <a:p>
            <a:pPr algn="r">
              <a:defRPr sz="1000" b="0">
                <a:solidFill>
                  <a:srgbClr val="64748B"/>
                </a:solidFill>
                <a:latin typeface="Calibri"/>
              </a:defRPr>
            </a:pPr>
            <a:r>
              <a:t>Slide 35</a:t>
            </a:r>
          </a:p>
        </p:txBody>
      </p:sp>
      <p:sp>
        <p:nvSpPr>
          <p:cNvPr id="46" name="TextBox 45"/>
          <p:cNvSpPr txBox="1"/>
          <p:nvPr/>
        </p:nvSpPr>
        <p:spPr>
          <a:xfrm>
            <a:off x="731520" y="5760720"/>
            <a:ext cx="365760" cy="365760"/>
          </a:xfrm>
          <a:prstGeom prst="rect">
            <a:avLst/>
          </a:prstGeom>
          <a:noFill/>
        </p:spPr>
        <p:txBody>
          <a:bodyPr wrap="square">
            <a:spAutoFit/>
          </a:bodyPr>
          <a:lstStyle/>
          <a:p>
            <a:pPr algn="l">
              <a:defRPr sz="1400" b="1">
                <a:solidFill>
                  <a:srgbClr val="E4002B"/>
                </a:solidFill>
                <a:latin typeface="Calibri"/>
              </a:defRPr>
            </a:pPr>
            <a:r>
              <a:t>✓</a:t>
            </a:r>
          </a:p>
        </p:txBody>
      </p:sp>
      <p:sp>
        <p:nvSpPr>
          <p:cNvPr id="47" name="TextBox 46"/>
          <p:cNvSpPr txBox="1"/>
          <p:nvPr/>
        </p:nvSpPr>
        <p:spPr>
          <a:xfrm>
            <a:off x="1188720" y="5760720"/>
            <a:ext cx="3657600" cy="365760"/>
          </a:xfrm>
          <a:prstGeom prst="rect">
            <a:avLst/>
          </a:prstGeom>
          <a:noFill/>
        </p:spPr>
        <p:txBody>
          <a:bodyPr wrap="square">
            <a:spAutoFit/>
          </a:bodyPr>
          <a:lstStyle/>
          <a:p>
            <a:pPr algn="l">
              <a:defRPr sz="1200" b="1">
                <a:solidFill>
                  <a:srgbClr val="1A1D26"/>
                </a:solidFill>
                <a:latin typeface="Calibri"/>
              </a:defRPr>
            </a:pPr>
            <a:r>
              <a:t>Medición y ROI</a:t>
            </a:r>
          </a:p>
        </p:txBody>
      </p:sp>
      <p:sp>
        <p:nvSpPr>
          <p:cNvPr id="48" name="TextBox 47"/>
          <p:cNvSpPr txBox="1"/>
          <p:nvPr/>
        </p:nvSpPr>
        <p:spPr>
          <a:xfrm>
            <a:off x="4937760" y="5760720"/>
            <a:ext cx="1097280" cy="365760"/>
          </a:xfrm>
          <a:prstGeom prst="rect">
            <a:avLst/>
          </a:prstGeom>
          <a:noFill/>
        </p:spPr>
        <p:txBody>
          <a:bodyPr wrap="square">
            <a:spAutoFit/>
          </a:bodyPr>
          <a:lstStyle/>
          <a:p>
            <a:pPr algn="r">
              <a:defRPr sz="1000" b="0">
                <a:solidFill>
                  <a:srgbClr val="64748B"/>
                </a:solidFill>
                <a:latin typeface="Calibri"/>
              </a:defRPr>
            </a:pPr>
            <a:r>
              <a:t>Slide 21</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1371600" y="1645920"/>
            <a:ext cx="9418320" cy="640080"/>
          </a:xfrm>
          <a:prstGeom prst="rect">
            <a:avLst/>
          </a:prstGeom>
          <a:noFill/>
        </p:spPr>
        <p:txBody>
          <a:bodyPr wrap="square">
            <a:spAutoFit/>
          </a:bodyPr>
          <a:lstStyle/>
          <a:p>
            <a:pPr algn="ctr">
              <a:defRPr sz="2800" b="0">
                <a:solidFill>
                  <a:srgbClr val="94A3B8"/>
                </a:solidFill>
                <a:latin typeface="Calibri"/>
              </a:defRPr>
            </a:pPr>
            <a:r>
              <a:t>No faltan influencers.</a:t>
            </a:r>
          </a:p>
        </p:txBody>
      </p:sp>
      <p:sp>
        <p:nvSpPr>
          <p:cNvPr id="3" name="TextBox 2"/>
          <p:cNvSpPr txBox="1"/>
          <p:nvPr/>
        </p:nvSpPr>
        <p:spPr>
          <a:xfrm>
            <a:off x="1371600" y="2286000"/>
            <a:ext cx="9418320" cy="640080"/>
          </a:xfrm>
          <a:prstGeom prst="rect">
            <a:avLst/>
          </a:prstGeom>
          <a:noFill/>
        </p:spPr>
        <p:txBody>
          <a:bodyPr wrap="square">
            <a:spAutoFit/>
          </a:bodyPr>
          <a:lstStyle/>
          <a:p>
            <a:pPr algn="ctr">
              <a:defRPr sz="2800" b="0">
                <a:solidFill>
                  <a:srgbClr val="94A3B8"/>
                </a:solidFill>
                <a:latin typeface="Calibri"/>
              </a:defRPr>
            </a:pPr>
            <a:r>
              <a:t>No faltan destinos.</a:t>
            </a:r>
          </a:p>
        </p:txBody>
      </p:sp>
      <p:sp>
        <p:nvSpPr>
          <p:cNvPr id="4" name="TextBox 3"/>
          <p:cNvSpPr txBox="1"/>
          <p:nvPr/>
        </p:nvSpPr>
        <p:spPr>
          <a:xfrm>
            <a:off x="1371600" y="3017520"/>
            <a:ext cx="9418320" cy="640080"/>
          </a:xfrm>
          <a:prstGeom prst="rect">
            <a:avLst/>
          </a:prstGeom>
          <a:noFill/>
        </p:spPr>
        <p:txBody>
          <a:bodyPr wrap="square">
            <a:spAutoFit/>
          </a:bodyPr>
          <a:lstStyle/>
          <a:p>
            <a:pPr algn="ctr">
              <a:defRPr sz="2800" b="1">
                <a:solidFill>
                  <a:srgbClr val="FFFFFF"/>
                </a:solidFill>
                <a:latin typeface="Calibri"/>
              </a:defRPr>
            </a:pPr>
            <a:r>
              <a:t>Falta estructura regional.</a:t>
            </a:r>
          </a:p>
        </p:txBody>
      </p:sp>
      <p:sp>
        <p:nvSpPr>
          <p:cNvPr id="5" name="TextBox 4"/>
          <p:cNvSpPr txBox="1"/>
          <p:nvPr/>
        </p:nvSpPr>
        <p:spPr>
          <a:xfrm>
            <a:off x="1371600" y="3931920"/>
            <a:ext cx="9418320" cy="640080"/>
          </a:xfrm>
          <a:prstGeom prst="rect">
            <a:avLst/>
          </a:prstGeom>
          <a:noFill/>
        </p:spPr>
        <p:txBody>
          <a:bodyPr wrap="square">
            <a:spAutoFit/>
          </a:bodyPr>
          <a:lstStyle/>
          <a:p>
            <a:pPr algn="ctr">
              <a:defRPr sz="3600" b="1">
                <a:solidFill>
                  <a:srgbClr val="E4002B"/>
                </a:solidFill>
                <a:latin typeface="Calibri"/>
              </a:defRPr>
            </a:pPr>
            <a:r>
              <a:t>Nosotros la entregamos.</a:t>
            </a:r>
          </a:p>
        </p:txBody>
      </p:sp>
      <p:sp>
        <p:nvSpPr>
          <p:cNvPr id="6" name="TextBox 5"/>
          <p:cNvSpPr txBox="1"/>
          <p:nvPr/>
        </p:nvSpPr>
        <p:spPr>
          <a:xfrm>
            <a:off x="2286000" y="5303520"/>
            <a:ext cx="7589520" cy="457200"/>
          </a:xfrm>
          <a:prstGeom prst="rect">
            <a:avLst/>
          </a:prstGeom>
          <a:noFill/>
        </p:spPr>
        <p:txBody>
          <a:bodyPr wrap="square">
            <a:spAutoFit/>
          </a:bodyPr>
          <a:lstStyle/>
          <a:p>
            <a:pPr algn="ctr">
              <a:defRPr sz="1400" b="1">
                <a:solidFill>
                  <a:srgbClr val="94A3B8"/>
                </a:solidFill>
                <a:latin typeface="Calibri"/>
              </a:defRPr>
            </a:pPr>
            <a:r>
              <a:t>Validación   →   Onboarding   →   Primer Ciclo</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1371600" y="1828800"/>
            <a:ext cx="9418320" cy="1371600"/>
          </a:xfrm>
          <a:prstGeom prst="rect">
            <a:avLst/>
          </a:prstGeom>
          <a:noFill/>
        </p:spPr>
        <p:txBody>
          <a:bodyPr wrap="square">
            <a:spAutoFit/>
          </a:bodyPr>
          <a:lstStyle/>
          <a:p>
            <a:pPr algn="ctr">
              <a:defRPr sz="6400" b="1">
                <a:solidFill>
                  <a:srgbClr val="FFFFFF"/>
                </a:solidFill>
                <a:latin typeface="Calibri"/>
              </a:defRPr>
            </a:pPr>
            <a:r>
              <a:t>Gracias.</a:t>
            </a:r>
          </a:p>
        </p:txBody>
      </p:sp>
      <p:sp>
        <p:nvSpPr>
          <p:cNvPr id="3" name="TextBox 2"/>
          <p:cNvSpPr txBox="1"/>
          <p:nvPr/>
        </p:nvSpPr>
        <p:spPr>
          <a:xfrm>
            <a:off x="1828800" y="3474720"/>
            <a:ext cx="8503920" cy="1097280"/>
          </a:xfrm>
          <a:prstGeom prst="rect">
            <a:avLst/>
          </a:prstGeom>
          <a:noFill/>
        </p:spPr>
        <p:txBody>
          <a:bodyPr wrap="square">
            <a:spAutoFit/>
          </a:bodyPr>
          <a:lstStyle/>
          <a:p>
            <a:pPr algn="ctr">
              <a:defRPr sz="1500" b="0">
                <a:solidFill>
                  <a:srgbClr val="94A3B8"/>
                </a:solidFill>
                <a:latin typeface="Calibri"/>
              </a:defRPr>
            </a:pPr>
            <a:r>
              <a:t>Quedamos a disposición para presentaciones, demostraciones de nuestras plataformas tecnológicas, o cualquier aclaración que el equipo evaluador requiera.</a:t>
            </a:r>
          </a:p>
        </p:txBody>
      </p:sp>
      <p:sp>
        <p:nvSpPr>
          <p:cNvPr id="4" name="TextBox 3"/>
          <p:cNvSpPr txBox="1"/>
          <p:nvPr/>
        </p:nvSpPr>
        <p:spPr>
          <a:xfrm>
            <a:off x="3657600" y="5029200"/>
            <a:ext cx="4846320" cy="457200"/>
          </a:xfrm>
          <a:prstGeom prst="rect">
            <a:avLst/>
          </a:prstGeom>
          <a:noFill/>
        </p:spPr>
        <p:txBody>
          <a:bodyPr wrap="square">
            <a:spAutoFit/>
          </a:bodyPr>
          <a:lstStyle/>
          <a:p>
            <a:pPr algn="ctr">
              <a:defRPr sz="1300" b="1">
                <a:solidFill>
                  <a:srgbClr val="64748B"/>
                </a:solidFill>
                <a:latin typeface="Calibri"/>
              </a:defRPr>
            </a:pPr>
            <a:r>
              <a:t>contacto@trendsoninfluence.com</a:t>
            </a:r>
          </a:p>
        </p:txBody>
      </p:sp>
      <p:sp>
        <p:nvSpPr>
          <p:cNvPr id="5" name="TextBox 4"/>
          <p:cNvSpPr txBox="1"/>
          <p:nvPr/>
        </p:nvSpPr>
        <p:spPr>
          <a:xfrm>
            <a:off x="2743200" y="5943600"/>
            <a:ext cx="6675120" cy="365760"/>
          </a:xfrm>
          <a:prstGeom prst="rect">
            <a:avLst/>
          </a:prstGeom>
          <a:noFill/>
        </p:spPr>
        <p:txBody>
          <a:bodyPr wrap="square">
            <a:spAutoFit/>
          </a:bodyPr>
          <a:lstStyle/>
          <a:p>
            <a:pPr algn="ctr">
              <a:defRPr sz="1100" b="0">
                <a:solidFill>
                  <a:srgbClr val="64748B"/>
                </a:solidFill>
                <a:latin typeface="Calibri"/>
              </a:defRPr>
            </a:pPr>
            <a:r>
              <a:t>Archivos disponibles para ARIBA:</a:t>
            </a:r>
          </a:p>
        </p:txBody>
      </p:sp>
      <p:sp>
        <p:nvSpPr>
          <p:cNvPr id="6" name="TextBox 5"/>
          <p:cNvSpPr txBox="1"/>
          <p:nvPr/>
        </p:nvSpPr>
        <p:spPr>
          <a:xfrm>
            <a:off x="1828800" y="6309360"/>
            <a:ext cx="8503920" cy="365760"/>
          </a:xfrm>
          <a:prstGeom prst="rect">
            <a:avLst/>
          </a:prstGeom>
          <a:noFill/>
        </p:spPr>
        <p:txBody>
          <a:bodyPr wrap="square">
            <a:spAutoFit/>
          </a:bodyPr>
          <a:lstStyle/>
          <a:p>
            <a:pPr algn="ctr">
              <a:defRPr sz="1100" b="0">
                <a:solidFill>
                  <a:srgbClr val="94A3B8"/>
                </a:solidFill>
                <a:latin typeface="Calibri"/>
              </a:defRPr>
            </a:pPr>
            <a:r>
              <a:t>Presentación (PPTX)   |   Propuesta completa (PDF)   |   Paquete ZIP</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QUIENES SOMOS</a:t>
            </a:r>
          </a:p>
        </p:txBody>
      </p:sp>
      <p:sp>
        <p:nvSpPr>
          <p:cNvPr id="3" name="TextBox 2"/>
          <p:cNvSpPr txBox="1"/>
          <p:nvPr/>
        </p:nvSpPr>
        <p:spPr>
          <a:xfrm>
            <a:off x="731520" y="1097280"/>
            <a:ext cx="9144000" cy="914400"/>
          </a:xfrm>
          <a:prstGeom prst="rect">
            <a:avLst/>
          </a:prstGeom>
          <a:noFill/>
        </p:spPr>
        <p:txBody>
          <a:bodyPr wrap="square">
            <a:spAutoFit/>
          </a:bodyPr>
          <a:lstStyle/>
          <a:p>
            <a:pPr algn="l">
              <a:defRPr sz="3600" b="1">
                <a:solidFill>
                  <a:srgbClr val="FFFFFF"/>
                </a:solidFill>
                <a:latin typeface="Calibri"/>
              </a:defRPr>
            </a:pPr>
            <a:r>
              <a:t>Trends On Influence:</a:t>
            </a:r>
            <a:br/>
            <a:r>
              <a:t>Tecnología + Influencia</a:t>
            </a:r>
          </a:p>
        </p:txBody>
      </p:sp>
      <p:sp>
        <p:nvSpPr>
          <p:cNvPr id="4" name="Rounded Rectangle 3"/>
          <p:cNvSpPr/>
          <p:nvPr/>
        </p:nvSpPr>
        <p:spPr>
          <a:xfrm>
            <a:off x="1371600" y="3200400"/>
            <a:ext cx="2011680" cy="10972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600" b="1">
                <a:solidFill>
                  <a:srgbClr val="FFFFFF"/>
                </a:solidFill>
              </a:defRPr>
            </a:pPr>
            <a:r>
              <a:t>Trend Hunting</a:t>
            </a:r>
          </a:p>
        </p:txBody>
      </p:sp>
      <p:sp>
        <p:nvSpPr>
          <p:cNvPr id="5" name="Rounded Rectangle 4"/>
          <p:cNvSpPr/>
          <p:nvPr/>
        </p:nvSpPr>
        <p:spPr>
          <a:xfrm>
            <a:off x="3931920" y="3200400"/>
            <a:ext cx="2011680" cy="10972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600" b="1">
                <a:solidFill>
                  <a:srgbClr val="FFFFFF"/>
                </a:solidFill>
              </a:defRPr>
            </a:pPr>
            <a:r>
              <a:t>Intelligence</a:t>
            </a:r>
          </a:p>
        </p:txBody>
      </p:sp>
      <p:sp>
        <p:nvSpPr>
          <p:cNvPr id="6" name="Rounded Rectangle 5"/>
          <p:cNvSpPr/>
          <p:nvPr/>
        </p:nvSpPr>
        <p:spPr>
          <a:xfrm>
            <a:off x="6492240" y="3200400"/>
            <a:ext cx="2011680" cy="10972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600" b="1">
                <a:solidFill>
                  <a:srgbClr val="FFFFFF"/>
                </a:solidFill>
              </a:defRPr>
            </a:pPr>
            <a:r>
              <a:t>Management</a:t>
            </a:r>
          </a:p>
        </p:txBody>
      </p:sp>
      <p:sp>
        <p:nvSpPr>
          <p:cNvPr id="7" name="Rounded Rectangle 6"/>
          <p:cNvSpPr/>
          <p:nvPr/>
        </p:nvSpPr>
        <p:spPr>
          <a:xfrm>
            <a:off x="9052559" y="3200400"/>
            <a:ext cx="2011680" cy="1097280"/>
          </a:xfrm>
          <a:prstGeom prst="roundRect">
            <a:avLst/>
          </a:prstGeom>
          <a:solidFill>
            <a:srgbClr val="1A133E"/>
          </a:solidFill>
          <a:ln>
            <a:solidFill>
              <a:srgbClr val="2A234E"/>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600" b="1">
                <a:solidFill>
                  <a:srgbClr val="FFFFFF"/>
                </a:solidFill>
              </a:defRPr>
            </a:pPr>
            <a:r>
              <a:t>Data</a:t>
            </a:r>
          </a:p>
        </p:txBody>
      </p:sp>
      <p:sp>
        <p:nvSpPr>
          <p:cNvPr id="8" name="TextBox 7"/>
          <p:cNvSpPr txBox="1"/>
          <p:nvPr/>
        </p:nvSpPr>
        <p:spPr>
          <a:xfrm>
            <a:off x="2286000" y="5029200"/>
            <a:ext cx="7589520" cy="457200"/>
          </a:xfrm>
          <a:prstGeom prst="rect">
            <a:avLst/>
          </a:prstGeom>
          <a:noFill/>
        </p:spPr>
        <p:txBody>
          <a:bodyPr wrap="square">
            <a:spAutoFit/>
          </a:bodyPr>
          <a:lstStyle/>
          <a:p>
            <a:pPr algn="ctr">
              <a:defRPr sz="1400" b="1">
                <a:solidFill>
                  <a:srgbClr val="FFFFFF"/>
                </a:solidFill>
                <a:latin typeface="Calibri"/>
              </a:defRPr>
            </a:pPr>
            <a:r>
              <a:t>4 tecnologías propietarias en producción</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EQUIPO</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Estructura del Equipo LATAM</a:t>
            </a:r>
          </a:p>
        </p:txBody>
      </p:sp>
      <p:sp>
        <p:nvSpPr>
          <p:cNvPr id="4" name="Rounded Rectangle 3"/>
          <p:cNvSpPr/>
          <p:nvPr/>
        </p:nvSpPr>
        <p:spPr>
          <a:xfrm>
            <a:off x="731520" y="2011680"/>
            <a:ext cx="3291840" cy="27432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800" b="1">
                <a:solidFill>
                  <a:srgbClr val="1A1D26"/>
                </a:solidFill>
              </a:defRPr>
            </a:pPr>
            <a:r>
              <a:t>Marina Tatit</a:t>
            </a:r>
          </a:p>
          <a:p>
            <a:pPr algn="ctr">
              <a:spcBef>
                <a:spcPts val="600"/>
              </a:spcBef>
              <a:defRPr sz="1100" b="1">
                <a:solidFill>
                  <a:srgbClr val="E4002B"/>
                </a:solidFill>
                <a:latin typeface="Calibri"/>
              </a:defRPr>
            </a:pPr>
            <a:r>
              <a:t>CEO</a:t>
            </a:r>
          </a:p>
          <a:p>
            <a:pPr algn="ctr">
              <a:spcBef>
                <a:spcPts val="1200"/>
              </a:spcBef>
              <a:defRPr sz="1200" b="0">
                <a:solidFill>
                  <a:srgbClr val="64748B"/>
                </a:solidFill>
                <a:latin typeface="Calibri"/>
              </a:defRPr>
            </a:pPr>
            <a:r>
              <a:t>Liderazgo estratégico, relación con LATAM, visión macro, gobernanza.</a:t>
            </a:r>
          </a:p>
        </p:txBody>
      </p:sp>
      <p:sp>
        <p:nvSpPr>
          <p:cNvPr id="5" name="Rounded Rectangle 4"/>
          <p:cNvSpPr/>
          <p:nvPr/>
        </p:nvSpPr>
        <p:spPr>
          <a:xfrm>
            <a:off x="4480559" y="2011680"/>
            <a:ext cx="3291840" cy="27432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800" b="1">
                <a:solidFill>
                  <a:srgbClr val="1A1D26"/>
                </a:solidFill>
              </a:defRPr>
            </a:pPr>
            <a:r>
              <a:t>Yann</a:t>
            </a:r>
          </a:p>
          <a:p>
            <a:pPr algn="ctr">
              <a:spcBef>
                <a:spcPts val="600"/>
              </a:spcBef>
              <a:defRPr sz="1100" b="1">
                <a:solidFill>
                  <a:srgbClr val="E4002B"/>
                </a:solidFill>
                <a:latin typeface="Calibri"/>
              </a:defRPr>
            </a:pPr>
            <a:r>
              <a:t>CCO</a:t>
            </a:r>
          </a:p>
          <a:p>
            <a:pPr algn="ctr">
              <a:spcBef>
                <a:spcPts val="1200"/>
              </a:spcBef>
              <a:defRPr sz="1200" b="0">
                <a:solidFill>
                  <a:srgbClr val="64748B"/>
                </a:solidFill>
                <a:latin typeface="Calibri"/>
              </a:defRPr>
            </a:pPr>
            <a:r>
              <a:t>Dirección creativa, estrategia de contenido, curaduría de creadores.</a:t>
            </a:r>
          </a:p>
        </p:txBody>
      </p:sp>
      <p:sp>
        <p:nvSpPr>
          <p:cNvPr id="6" name="Rounded Rectangle 5"/>
          <p:cNvSpPr/>
          <p:nvPr/>
        </p:nvSpPr>
        <p:spPr>
          <a:xfrm>
            <a:off x="8229600" y="2011680"/>
            <a:ext cx="3291840" cy="27432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182880" rIns="182880" tIns="274320"/>
          <a:lstStyle/>
          <a:p>
            <a:pPr algn="ctr">
              <a:defRPr sz="1800" b="1">
                <a:solidFill>
                  <a:srgbClr val="1A1D26"/>
                </a:solidFill>
              </a:defRPr>
            </a:pPr>
            <a:r>
              <a:t>Matheus</a:t>
            </a:r>
          </a:p>
          <a:p>
            <a:pPr algn="ctr">
              <a:spcBef>
                <a:spcPts val="600"/>
              </a:spcBef>
              <a:defRPr sz="1100" b="1">
                <a:solidFill>
                  <a:srgbClr val="E4002B"/>
                </a:solidFill>
                <a:latin typeface="Calibri"/>
              </a:defRPr>
            </a:pPr>
            <a:r>
              <a:t>CPO &amp; CAIO</a:t>
            </a:r>
          </a:p>
          <a:p>
            <a:pPr algn="ctr">
              <a:spcBef>
                <a:spcPts val="1200"/>
              </a:spcBef>
              <a:defRPr sz="1200" b="0">
                <a:solidFill>
                  <a:srgbClr val="64748B"/>
                </a:solidFill>
                <a:latin typeface="Calibri"/>
              </a:defRPr>
            </a:pPr>
            <a:r>
              <a:t>Producto, tecnología, inteligencia artificial, plataformas propietarias.</a:t>
            </a:r>
          </a:p>
        </p:txBody>
      </p:sp>
      <p:sp>
        <p:nvSpPr>
          <p:cNvPr id="7" name="TextBox 6"/>
          <p:cNvSpPr txBox="1"/>
          <p:nvPr/>
        </p:nvSpPr>
        <p:spPr>
          <a:xfrm>
            <a:off x="731520" y="5303520"/>
            <a:ext cx="10698480" cy="365760"/>
          </a:xfrm>
          <a:prstGeom prst="rect">
            <a:avLst/>
          </a:prstGeom>
          <a:noFill/>
        </p:spPr>
        <p:txBody>
          <a:bodyPr wrap="square">
            <a:spAutoFit/>
          </a:bodyPr>
          <a:lstStyle/>
          <a:p>
            <a:pPr algn="ctr">
              <a:defRPr sz="1200" b="0">
                <a:solidFill>
                  <a:srgbClr val="475569"/>
                </a:solidFill>
                <a:latin typeface="Calibri"/>
              </a:defRPr>
            </a:pPr>
            <a:r>
              <a:t>Equipo de Operaciones — 20+ especialistas dedicados</a:t>
            </a:r>
          </a:p>
        </p:txBody>
      </p:sp>
      <p:sp>
        <p:nvSpPr>
          <p:cNvPr id="8" name="TextBox 7"/>
          <p:cNvSpPr txBox="1"/>
          <p:nvPr/>
        </p:nvSpPr>
        <p:spPr>
          <a:xfrm>
            <a:off x="1371600" y="5760720"/>
            <a:ext cx="9418320" cy="365760"/>
          </a:xfrm>
          <a:prstGeom prst="rect">
            <a:avLst/>
          </a:prstGeom>
          <a:noFill/>
        </p:spPr>
        <p:txBody>
          <a:bodyPr wrap="square">
            <a:spAutoFit/>
          </a:bodyPr>
          <a:lstStyle/>
          <a:p>
            <a:pPr algn="ctr">
              <a:defRPr sz="1100" b="0">
                <a:solidFill>
                  <a:srgbClr val="64748B"/>
                </a:solidFill>
                <a:latin typeface="Calibri"/>
              </a:defRPr>
            </a:pPr>
            <a:r>
              <a:t>Equipo escala según volumen de campañas activas por mercado. No se cobra por headcount, sino por comisión.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2743200" y="1828800"/>
            <a:ext cx="6675120" cy="1371600"/>
          </a:xfrm>
          <a:prstGeom prst="rect">
            <a:avLst/>
          </a:prstGeom>
          <a:noFill/>
        </p:spPr>
        <p:txBody>
          <a:bodyPr wrap="square">
            <a:spAutoFit/>
          </a:bodyPr>
          <a:lstStyle/>
          <a:p>
            <a:pPr algn="ctr">
              <a:defRPr sz="7200" b="1">
                <a:solidFill>
                  <a:srgbClr val="E4002B"/>
                </a:solidFill>
                <a:latin typeface="Calibri"/>
              </a:defRPr>
            </a:pPr>
            <a:r>
              <a:t>02</a:t>
            </a:r>
          </a:p>
        </p:txBody>
      </p:sp>
      <p:sp>
        <p:nvSpPr>
          <p:cNvPr id="3" name="TextBox 2"/>
          <p:cNvSpPr txBox="1"/>
          <p:nvPr/>
        </p:nvSpPr>
        <p:spPr>
          <a:xfrm>
            <a:off x="1828800" y="3200400"/>
            <a:ext cx="8503920" cy="1371600"/>
          </a:xfrm>
          <a:prstGeom prst="rect">
            <a:avLst/>
          </a:prstGeom>
          <a:noFill/>
        </p:spPr>
        <p:txBody>
          <a:bodyPr wrap="square">
            <a:spAutoFit/>
          </a:bodyPr>
          <a:lstStyle/>
          <a:p>
            <a:pPr algn="ctr">
              <a:defRPr sz="4800" b="1">
                <a:solidFill>
                  <a:srgbClr val="FFFFFF"/>
                </a:solidFill>
                <a:latin typeface="Calibri"/>
              </a:defRPr>
            </a:pPr>
            <a:r>
              <a:t>Propuesta</a:t>
            </a:r>
            <a:br/>
            <a:r>
              <a:t>Estratégica</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EL PROBLEMA</a:t>
            </a:r>
          </a:p>
        </p:txBody>
      </p:sp>
      <p:sp>
        <p:nvSpPr>
          <p:cNvPr id="3" name="TextBox 2"/>
          <p:cNvSpPr txBox="1"/>
          <p:nvPr/>
        </p:nvSpPr>
        <p:spPr>
          <a:xfrm>
            <a:off x="731520" y="1005840"/>
            <a:ext cx="7315200" cy="731520"/>
          </a:xfrm>
          <a:prstGeom prst="rect">
            <a:avLst/>
          </a:prstGeom>
          <a:noFill/>
        </p:spPr>
        <p:txBody>
          <a:bodyPr wrap="square">
            <a:spAutoFit/>
          </a:bodyPr>
          <a:lstStyle/>
          <a:p>
            <a:pPr algn="l">
              <a:defRPr sz="3200" b="1">
                <a:solidFill>
                  <a:srgbClr val="1A1D26"/>
                </a:solidFill>
                <a:latin typeface="Calibri"/>
              </a:defRPr>
            </a:pPr>
            <a:r>
              <a:t>Lo que LATAM Necesita Resolver</a:t>
            </a:r>
          </a:p>
        </p:txBody>
      </p:sp>
      <p:sp>
        <p:nvSpPr>
          <p:cNvPr id="4" name="Rounded Rectangle 3"/>
          <p:cNvSpPr/>
          <p:nvPr/>
        </p:nvSpPr>
        <p:spPr>
          <a:xfrm>
            <a:off x="731520" y="2011680"/>
            <a:ext cx="5212080" cy="41148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74320" tIns="274320"/>
          <a:lstStyle/>
          <a:p>
            <a:pPr algn="ctr">
              <a:defRPr sz="1200" b="1">
                <a:solidFill>
                  <a:srgbClr val="E4002B"/>
                </a:solidFill>
              </a:defRPr>
            </a:pPr>
            <a:r>
              <a:t>ALCANCE DEL RFP</a:t>
            </a:r>
          </a:p>
          <a:p>
            <a:pPr algn="l">
              <a:spcBef>
                <a:spcPts val="800"/>
              </a:spcBef>
              <a:defRPr sz="1300" b="0">
                <a:solidFill>
                  <a:srgbClr val="1A1D26"/>
                </a:solidFill>
                <a:latin typeface="Calibri"/>
              </a:defRPr>
            </a:pPr>
            <a:r>
              <a:t>  •  Campañas en múltiples mercados simultáneos</a:t>
            </a:r>
          </a:p>
          <a:p>
            <a:pPr algn="l">
              <a:spcBef>
                <a:spcPts val="800"/>
              </a:spcBef>
              <a:defRPr sz="1300" b="0">
                <a:solidFill>
                  <a:srgbClr val="1A1D26"/>
                </a:solidFill>
                <a:latin typeface="Calibri"/>
              </a:defRPr>
            </a:pPr>
            <a:r>
              <a:t>  •  Gestión de influencers end-to-end</a:t>
            </a:r>
          </a:p>
          <a:p>
            <a:pPr algn="l">
              <a:spcBef>
                <a:spcPts val="800"/>
              </a:spcBef>
              <a:defRPr sz="1300" b="0">
                <a:solidFill>
                  <a:srgbClr val="1A1D26"/>
                </a:solidFill>
                <a:latin typeface="Calibri"/>
              </a:defRPr>
            </a:pPr>
            <a:r>
              <a:t>  •  Viajes y experiencias con creadores</a:t>
            </a:r>
          </a:p>
          <a:p>
            <a:pPr algn="l">
              <a:spcBef>
                <a:spcPts val="800"/>
              </a:spcBef>
              <a:defRPr sz="1300" b="0">
                <a:solidFill>
                  <a:srgbClr val="1A1D26"/>
                </a:solidFill>
                <a:latin typeface="Calibri"/>
              </a:defRPr>
            </a:pPr>
            <a:r>
              <a:t>  •  Paid + Organic coordinado</a:t>
            </a:r>
          </a:p>
          <a:p>
            <a:pPr algn="l">
              <a:spcBef>
                <a:spcPts val="800"/>
              </a:spcBef>
              <a:defRPr sz="1300" b="0">
                <a:solidFill>
                  <a:srgbClr val="1A1D26"/>
                </a:solidFill>
                <a:latin typeface="Calibri"/>
              </a:defRPr>
            </a:pPr>
            <a:r>
              <a:t>  •  Derechos, contratos y logística</a:t>
            </a:r>
          </a:p>
        </p:txBody>
      </p:sp>
      <p:sp>
        <p:nvSpPr>
          <p:cNvPr id="5" name="Rounded Rectangle 4"/>
          <p:cNvSpPr/>
          <p:nvPr/>
        </p:nvSpPr>
        <p:spPr>
          <a:xfrm>
            <a:off x="6217920" y="2011680"/>
            <a:ext cx="5212080" cy="4114800"/>
          </a:xfrm>
          <a:prstGeom prst="roundRect">
            <a:avLst/>
          </a:prstGeom>
          <a:solidFill>
            <a:srgbClr val="FFFFFF"/>
          </a:solidFill>
          <a:ln>
            <a:solidFill>
              <a:srgbClr val="E2E8F0"/>
            </a:solidFill>
          </a:ln>
        </p:spPr>
        <p:style>
          <a:lnRef idx="1">
            <a:schemeClr val="accent1"/>
          </a:lnRef>
          <a:fillRef idx="3">
            <a:schemeClr val="accent1"/>
          </a:fillRef>
          <a:effectRef idx="2">
            <a:schemeClr val="accent1"/>
          </a:effectRef>
          <a:fontRef idx="minor">
            <a:schemeClr val="lt1"/>
          </a:fontRef>
        </p:style>
        <p:txBody>
          <a:bodyPr rtlCol="0" anchor="ctr" wrap="square" lIns="274320" tIns="274320"/>
          <a:lstStyle/>
          <a:p>
            <a:pPr algn="ctr">
              <a:defRPr sz="1200" b="1">
                <a:solidFill>
                  <a:srgbClr val="FFB800"/>
                </a:solidFill>
              </a:defRPr>
            </a:pPr>
            <a:r>
              <a:t>DESAFIOS IMPLICITOS</a:t>
            </a:r>
          </a:p>
          <a:p>
            <a:pPr algn="l">
              <a:spcBef>
                <a:spcPts val="800"/>
              </a:spcBef>
              <a:defRPr sz="1300" b="0">
                <a:solidFill>
                  <a:srgbClr val="1A1D26"/>
                </a:solidFill>
                <a:latin typeface="Calibri"/>
              </a:defRPr>
            </a:pPr>
            <a:r>
              <a:t>  •  Múltiples equipos internos (Branding, Growth, Loyalty, LATAM Pass)</a:t>
            </a:r>
          </a:p>
          <a:p>
            <a:pPr algn="l">
              <a:spcBef>
                <a:spcPts val="800"/>
              </a:spcBef>
              <a:defRPr sz="1300" b="0">
                <a:solidFill>
                  <a:srgbClr val="1A1D26"/>
                </a:solidFill>
                <a:latin typeface="Calibri"/>
              </a:defRPr>
            </a:pPr>
            <a:r>
              <a:t>  •  Consistencia de marca global con relevancia local</a:t>
            </a:r>
          </a:p>
          <a:p>
            <a:pPr algn="l">
              <a:spcBef>
                <a:spcPts val="800"/>
              </a:spcBef>
              <a:defRPr sz="1300" b="0">
                <a:solidFill>
                  <a:srgbClr val="1A1D26"/>
                </a:solidFill>
                <a:latin typeface="Calibri"/>
              </a:defRPr>
            </a:pPr>
            <a:r>
              <a:t>  •  Reporting y medición estandarizada multi-mercado</a:t>
            </a:r>
          </a:p>
          <a:p>
            <a:pPr algn="l">
              <a:spcBef>
                <a:spcPts val="800"/>
              </a:spcBef>
              <a:defRPr sz="1300" b="0">
                <a:solidFill>
                  <a:srgbClr val="1A1D26"/>
                </a:solidFill>
                <a:latin typeface="Calibri"/>
              </a:defRPr>
            </a:pPr>
            <a:r>
              <a:t>  •  Compliance regulatorio por país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0A2E"/>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LA OPORTUNIDAD</a:t>
            </a:r>
          </a:p>
        </p:txBody>
      </p:sp>
      <p:sp>
        <p:nvSpPr>
          <p:cNvPr id="3" name="TextBox 2"/>
          <p:cNvSpPr txBox="1"/>
          <p:nvPr/>
        </p:nvSpPr>
        <p:spPr>
          <a:xfrm>
            <a:off x="1371600" y="1828800"/>
            <a:ext cx="9418320" cy="731520"/>
          </a:xfrm>
          <a:prstGeom prst="rect">
            <a:avLst/>
          </a:prstGeom>
          <a:noFill/>
        </p:spPr>
        <p:txBody>
          <a:bodyPr wrap="square">
            <a:spAutoFit/>
          </a:bodyPr>
          <a:lstStyle/>
          <a:p>
            <a:pPr algn="ctr">
              <a:defRPr sz="3200" b="0">
                <a:solidFill>
                  <a:srgbClr val="94A3B8"/>
                </a:solidFill>
                <a:latin typeface="Calibri"/>
              </a:defRPr>
            </a:pPr>
            <a:r>
              <a:t>La oportunidad esta abierta.</a:t>
            </a:r>
          </a:p>
        </p:txBody>
      </p:sp>
      <p:sp>
        <p:nvSpPr>
          <p:cNvPr id="4" name="TextBox 3"/>
          <p:cNvSpPr txBox="1"/>
          <p:nvPr/>
        </p:nvSpPr>
        <p:spPr>
          <a:xfrm>
            <a:off x="1371600" y="2560320"/>
            <a:ext cx="9418320" cy="731520"/>
          </a:xfrm>
          <a:prstGeom prst="rect">
            <a:avLst/>
          </a:prstGeom>
          <a:noFill/>
        </p:spPr>
        <p:txBody>
          <a:bodyPr wrap="square">
            <a:spAutoFit/>
          </a:bodyPr>
          <a:lstStyle/>
          <a:p>
            <a:pPr algn="ctr">
              <a:defRPr sz="3200" b="1">
                <a:solidFill>
                  <a:srgbClr val="FFFFFF"/>
                </a:solidFill>
                <a:latin typeface="Calibri"/>
              </a:defRPr>
            </a:pPr>
            <a:r>
              <a:t>Pero exige estructura.</a:t>
            </a:r>
          </a:p>
        </p:txBody>
      </p:sp>
      <p:sp>
        <p:nvSpPr>
          <p:cNvPr id="5" name="TextBox 4"/>
          <p:cNvSpPr txBox="1"/>
          <p:nvPr/>
        </p:nvSpPr>
        <p:spPr>
          <a:xfrm>
            <a:off x="2286000" y="3657600"/>
            <a:ext cx="7589520" cy="457200"/>
          </a:xfrm>
          <a:prstGeom prst="rect">
            <a:avLst/>
          </a:prstGeom>
          <a:noFill/>
        </p:spPr>
        <p:txBody>
          <a:bodyPr wrap="square">
            <a:spAutoFit/>
          </a:bodyPr>
          <a:lstStyle/>
          <a:p>
            <a:pPr algn="l">
              <a:defRPr sz="1500" b="0">
                <a:solidFill>
                  <a:srgbClr val="94A3B8"/>
                </a:solidFill>
                <a:latin typeface="Calibri"/>
              </a:defRPr>
            </a:pPr>
            <a:r>
              <a:t>•  Operación regional coordinada en múltiples países</a:t>
            </a:r>
          </a:p>
        </p:txBody>
      </p:sp>
      <p:sp>
        <p:nvSpPr>
          <p:cNvPr id="6" name="TextBox 5"/>
          <p:cNvSpPr txBox="1"/>
          <p:nvPr/>
        </p:nvSpPr>
        <p:spPr>
          <a:xfrm>
            <a:off x="2286000" y="4114800"/>
            <a:ext cx="7589520" cy="457200"/>
          </a:xfrm>
          <a:prstGeom prst="rect">
            <a:avLst/>
          </a:prstGeom>
          <a:noFill/>
        </p:spPr>
        <p:txBody>
          <a:bodyPr wrap="square">
            <a:spAutoFit/>
          </a:bodyPr>
          <a:lstStyle/>
          <a:p>
            <a:pPr algn="l">
              <a:defRPr sz="1500" b="0">
                <a:solidFill>
                  <a:srgbClr val="94A3B8"/>
                </a:solidFill>
                <a:latin typeface="Calibri"/>
              </a:defRPr>
            </a:pPr>
            <a:r>
              <a:t>•  Consistencia de marca LATAM en cada mercado</a:t>
            </a:r>
          </a:p>
        </p:txBody>
      </p:sp>
      <p:sp>
        <p:nvSpPr>
          <p:cNvPr id="7" name="TextBox 6"/>
          <p:cNvSpPr txBox="1"/>
          <p:nvPr/>
        </p:nvSpPr>
        <p:spPr>
          <a:xfrm>
            <a:off x="2286000" y="4572000"/>
            <a:ext cx="7589520" cy="457200"/>
          </a:xfrm>
          <a:prstGeom prst="rect">
            <a:avLst/>
          </a:prstGeom>
          <a:noFill/>
        </p:spPr>
        <p:txBody>
          <a:bodyPr wrap="square">
            <a:spAutoFit/>
          </a:bodyPr>
          <a:lstStyle/>
          <a:p>
            <a:pPr algn="l">
              <a:defRPr sz="1500" b="0">
                <a:solidFill>
                  <a:srgbClr val="94A3B8"/>
                </a:solidFill>
                <a:latin typeface="Calibri"/>
              </a:defRPr>
            </a:pPr>
            <a:r>
              <a:t>•  Adaptación local de contenido y creadores</a:t>
            </a:r>
          </a:p>
        </p:txBody>
      </p:sp>
      <p:sp>
        <p:nvSpPr>
          <p:cNvPr id="8" name="TextBox 7"/>
          <p:cNvSpPr txBox="1"/>
          <p:nvPr/>
        </p:nvSpPr>
        <p:spPr>
          <a:xfrm>
            <a:off x="2286000" y="5029200"/>
            <a:ext cx="7589520" cy="457200"/>
          </a:xfrm>
          <a:prstGeom prst="rect">
            <a:avLst/>
          </a:prstGeom>
          <a:noFill/>
        </p:spPr>
        <p:txBody>
          <a:bodyPr wrap="square">
            <a:spAutoFit/>
          </a:bodyPr>
          <a:lstStyle/>
          <a:p>
            <a:pPr algn="l">
              <a:defRPr sz="1500" b="0">
                <a:solidFill>
                  <a:srgbClr val="94A3B8"/>
                </a:solidFill>
                <a:latin typeface="Calibri"/>
              </a:defRPr>
            </a:pPr>
            <a:r>
              <a:t>•  Inteligencia y medición en tiempo real</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7F9FC"/>
        </a:solidFill>
        <a:effectLst/>
      </p:bgPr>
    </p:bg>
    <p:spTree>
      <p:nvGrpSpPr>
        <p:cNvPr id="1" name=""/>
        <p:cNvGrpSpPr/>
        <p:nvPr/>
      </p:nvGrpSpPr>
      <p:grpSpPr/>
      <p:sp>
        <p:nvSpPr>
          <p:cNvPr id="2" name="TextBox 1"/>
          <p:cNvSpPr txBox="1"/>
          <p:nvPr/>
        </p:nvSpPr>
        <p:spPr>
          <a:xfrm>
            <a:off x="731520" y="548640"/>
            <a:ext cx="2743200" cy="365760"/>
          </a:xfrm>
          <a:prstGeom prst="rect">
            <a:avLst/>
          </a:prstGeom>
          <a:noFill/>
        </p:spPr>
        <p:txBody>
          <a:bodyPr wrap="square">
            <a:spAutoFit/>
          </a:bodyPr>
          <a:lstStyle/>
          <a:p>
            <a:pPr algn="l">
              <a:defRPr sz="1100" b="1">
                <a:solidFill>
                  <a:srgbClr val="E4002B"/>
                </a:solidFill>
                <a:latin typeface="Calibri"/>
              </a:defRPr>
            </a:pPr>
            <a:r>
              <a:t>EL DESAFIO</a:t>
            </a:r>
          </a:p>
        </p:txBody>
      </p:sp>
      <p:sp>
        <p:nvSpPr>
          <p:cNvPr id="3" name="TextBox 2"/>
          <p:cNvSpPr txBox="1"/>
          <p:nvPr/>
        </p:nvSpPr>
        <p:spPr>
          <a:xfrm>
            <a:off x="731520" y="1005840"/>
            <a:ext cx="9144000" cy="731520"/>
          </a:xfrm>
          <a:prstGeom prst="rect">
            <a:avLst/>
          </a:prstGeom>
          <a:noFill/>
        </p:spPr>
        <p:txBody>
          <a:bodyPr wrap="square">
            <a:spAutoFit/>
          </a:bodyPr>
          <a:lstStyle/>
          <a:p>
            <a:pPr algn="l">
              <a:defRPr sz="3200" b="1">
                <a:solidFill>
                  <a:srgbClr val="1A1D26"/>
                </a:solidFill>
                <a:latin typeface="Calibri"/>
              </a:defRPr>
            </a:pPr>
            <a:r>
              <a:t>Tres Dimensiones de un Mismo Desafío</a:t>
            </a:r>
          </a:p>
        </p:txBody>
      </p:sp>
      <p:sp>
        <p:nvSpPr>
          <p:cNvPr id="4" name="Oval 3"/>
          <p:cNvSpPr/>
          <p:nvPr/>
        </p:nvSpPr>
        <p:spPr>
          <a:xfrm>
            <a:off x="4937760" y="2286000"/>
            <a:ext cx="2286000" cy="2286000"/>
          </a:xfrm>
          <a:prstGeom prst="ellipse">
            <a:avLst/>
          </a:prstGeom>
          <a:solidFill>
            <a:srgbClr val="F7F9FC"/>
          </a:solidFill>
          <a:ln w="25400">
            <a:solidFill>
              <a:srgbClr val="E4002B"/>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spcBef>
                <a:spcPts val="2000"/>
              </a:spcBef>
              <a:defRPr sz="1100" b="1">
                <a:solidFill>
                  <a:srgbClr val="1A1D26"/>
                </a:solidFill>
              </a:defRPr>
            </a:pPr>
            <a:r>
              <a:t>GOBERNANZA</a:t>
            </a:r>
            <a:br/>
            <a:r>
              <a:t>Regional</a:t>
            </a:r>
          </a:p>
        </p:txBody>
      </p:sp>
      <p:sp>
        <p:nvSpPr>
          <p:cNvPr id="5" name="Oval 4"/>
          <p:cNvSpPr/>
          <p:nvPr/>
        </p:nvSpPr>
        <p:spPr>
          <a:xfrm>
            <a:off x="3200400" y="4114800"/>
            <a:ext cx="2286000" cy="2286000"/>
          </a:xfrm>
          <a:prstGeom prst="ellipse">
            <a:avLst/>
          </a:prstGeom>
          <a:solidFill>
            <a:srgbClr val="F7F9FC"/>
          </a:solidFill>
          <a:ln w="25400">
            <a:solidFill>
              <a:srgbClr val="00B4D8"/>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spcBef>
                <a:spcPts val="2000"/>
              </a:spcBef>
              <a:defRPr sz="1100" b="1">
                <a:solidFill>
                  <a:srgbClr val="1A1D26"/>
                </a:solidFill>
              </a:defRPr>
            </a:pPr>
            <a:r>
              <a:t>INTELIGENCIA</a:t>
            </a:r>
            <a:br/>
            <a:r>
              <a:t>De creators</a:t>
            </a:r>
          </a:p>
        </p:txBody>
      </p:sp>
      <p:sp>
        <p:nvSpPr>
          <p:cNvPr id="6" name="Oval 5"/>
          <p:cNvSpPr/>
          <p:nvPr/>
        </p:nvSpPr>
        <p:spPr>
          <a:xfrm>
            <a:off x="6675120" y="4114800"/>
            <a:ext cx="2286000" cy="2286000"/>
          </a:xfrm>
          <a:prstGeom prst="ellipse">
            <a:avLst/>
          </a:prstGeom>
          <a:solidFill>
            <a:srgbClr val="F7F9FC"/>
          </a:solidFill>
          <a:ln w="25400">
            <a:solidFill>
              <a:srgbClr val="FFB800"/>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spcBef>
                <a:spcPts val="2000"/>
              </a:spcBef>
              <a:defRPr sz="1100" b="1">
                <a:solidFill>
                  <a:srgbClr val="1A1D26"/>
                </a:solidFill>
              </a:defRPr>
            </a:pPr>
            <a:r>
              <a:t>EJECUCION</a:t>
            </a:r>
            <a:br/>
            <a:r>
              <a:t>Viajes + contenido</a:t>
            </a:r>
          </a:p>
        </p:txBody>
      </p:sp>
      <p:sp>
        <p:nvSpPr>
          <p:cNvPr id="7" name="Rounded Rectangle 6"/>
          <p:cNvSpPr/>
          <p:nvPr/>
        </p:nvSpPr>
        <p:spPr>
          <a:xfrm>
            <a:off x="5212080" y="3840480"/>
            <a:ext cx="1737360" cy="822960"/>
          </a:xfrm>
          <a:prstGeom prst="roundRect">
            <a:avLst/>
          </a:prstGeom>
          <a:solidFill>
            <a:srgbClr val="E400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100" b="1">
                <a:solidFill>
                  <a:srgbClr val="FFFFFF"/>
                </a:solidFill>
              </a:defRPr>
            </a:pPr>
            <a:r>
              <a:t>ECOSISTEMA</a:t>
            </a:r>
            <a:br/>
            <a:r>
              <a:t>LATAM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