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1371600"/>
            <a:ext cx="8503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94A3B8"/>
                </a:solidFill>
                <a:latin typeface="Calibri"/>
              </a:defRPr>
            </a:pPr>
            <a:r>
              <a:t>Trends On Influence  +  LATAM Airlines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286000"/>
            <a:ext cx="9418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Calibri"/>
              </a:defRPr>
            </a:pPr>
            <a:r>
              <a:t>Strategic Proposal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840480"/>
            <a:ext cx="85039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94A3B8"/>
                </a:solidFill>
                <a:latin typeface="Calibri"/>
              </a:defRPr>
            </a:pPr>
            <a:r>
              <a:t>Influencer Management — LATAM Airlines 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5394960" y="4572000"/>
            <a:ext cx="137160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828800" y="5029200"/>
            <a:ext cx="8503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Prepared exclusively for LATAM Airlines Group S.A.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5669280"/>
            <a:ext cx="8503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4748B"/>
                </a:solidFill>
                <a:latin typeface="Calibri"/>
              </a:defRPr>
            </a:pPr>
            <a:r>
              <a:t>CONFIDENTIAL — May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OUR THESIS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FFFFF"/>
                </a:solidFill>
                <a:latin typeface="Calibri"/>
              </a:defRPr>
            </a:pPr>
            <a:r>
              <a:t>From Isolated Campaigns</a:t>
            </a:r>
            <a:br/>
            <a:r>
              <a:t>to Proprietary Ecosystem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1945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94A3B8"/>
                </a:solidFill>
                <a:latin typeface="Calibri"/>
              </a:defRPr>
            </a:pPr>
            <a:r>
              <a:t>TRADITIONAL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6517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64748B"/>
                </a:solidFill>
                <a:latin typeface="Calibri"/>
              </a:defRPr>
            </a:pPr>
            <a:r>
              <a:t>Isolated campaigns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1089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64748B"/>
                </a:solidFill>
                <a:latin typeface="Calibri"/>
              </a:defRPr>
            </a:pPr>
            <a:r>
              <a:t>Agencies per market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5661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64748B"/>
                </a:solidFill>
                <a:latin typeface="Calibri"/>
              </a:defRPr>
            </a:pPr>
            <a:r>
              <a:t>Disposable creators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0233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64748B"/>
                </a:solidFill>
                <a:latin typeface="Calibri"/>
              </a:defRPr>
            </a:pPr>
            <a:r>
              <a:t>No unified criteria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4805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64748B"/>
                </a:solidFill>
                <a:latin typeface="Calibri"/>
              </a:defRPr>
            </a:pPr>
            <a:r>
              <a:t>No dashboard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9377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64748B"/>
                </a:solidFill>
                <a:latin typeface="Calibri"/>
              </a:defRPr>
            </a:pPr>
            <a:r>
              <a:t>No competitive shielding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53949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64748B"/>
                </a:solidFill>
                <a:latin typeface="Calibri"/>
              </a:defRPr>
            </a:pPr>
            <a:r>
              <a:t>Retroactive reporting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03520" y="3474720"/>
            <a:ext cx="1554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E4002B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32320" y="21945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4002B"/>
                </a:solidFill>
                <a:latin typeface="Calibri"/>
              </a:defRPr>
            </a:pPr>
            <a:r>
              <a:t>TOI MODEL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32320" y="26517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FFFFFF"/>
                </a:solidFill>
                <a:latin typeface="Calibri"/>
              </a:defRPr>
            </a:pPr>
            <a:r>
              <a:t>Integrated annual strategy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32320" y="31089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FFFFFF"/>
                </a:solidFill>
                <a:latin typeface="Calibri"/>
              </a:defRPr>
            </a:pPr>
            <a:r>
              <a:t>Single agency + dedicated squad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32320" y="35661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FFFFFF"/>
                </a:solidFill>
                <a:latin typeface="Calibri"/>
              </a:defRPr>
            </a:pPr>
            <a:r>
              <a:t>Ecosystem with recurrence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32320" y="40233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FFFFFF"/>
                </a:solidFill>
                <a:latin typeface="Calibri"/>
              </a:defRPr>
            </a:pPr>
            <a:r>
              <a:t>AI + human curation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32320" y="44805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FFFFFF"/>
                </a:solidFill>
                <a:latin typeface="Calibri"/>
              </a:defRPr>
            </a:pPr>
            <a:r>
              <a:t>Real-time dashboard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0" y="49377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FFFFFF"/>
                </a:solidFill>
                <a:latin typeface="Calibri"/>
              </a:defRPr>
            </a:pPr>
            <a:r>
              <a:t>Contractual exclusivity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32320" y="53949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FFFFFF"/>
                </a:solidFill>
                <a:latin typeface="Calibri"/>
              </a:defRPr>
            </a:pPr>
            <a:r>
              <a:t>Continuous intelligence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THE QUESTION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828800"/>
            <a:ext cx="94183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1A1D26"/>
                </a:solidFill>
                <a:latin typeface="Calibri"/>
              </a:defRPr>
            </a:pPr>
            <a:r>
              <a:t>How to transform travel experiences into measurable brand preference across multiple markets?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•  Regional strategy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43891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•  Creator curation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43891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•  E2E execution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937759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•  Travel &amp; activations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4937759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•  Real-time reporting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0" y="4937759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•  Data intelligence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2011680"/>
            <a:ext cx="9418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94A3B8"/>
                </a:solidFill>
                <a:latin typeface="Calibri"/>
              </a:defRPr>
            </a:pPr>
            <a:r>
              <a:t>Our job is not to hire influencers.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200400"/>
            <a:ext cx="103327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Calibri"/>
              </a:defRPr>
            </a:pPr>
            <a:r>
              <a:t>It is to build a regional operation that turns creators, travel, and content into preference for LATAM.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ANALYSIS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D26"/>
                </a:solidFill>
                <a:latin typeface="Calibri"/>
              </a:defRPr>
            </a:pPr>
            <a:r>
              <a:t>4 Lenses for LATAM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2011680"/>
            <a:ext cx="512064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137160"/>
          <a:lstStyle/>
          <a:p>
            <a:pPr algn="ctr">
              <a:defRPr sz="1400" b="1">
                <a:solidFill>
                  <a:srgbClr val="1A1D26"/>
                </a:solidFill>
              </a:defRPr>
            </a:pPr>
            <a:r>
              <a:t>01  Requested Markets</a:t>
            </a:r>
          </a:p>
          <a:p>
            <a:pPr algn="l">
              <a:spcBef>
                <a:spcPts val="600"/>
              </a:spcBef>
              <a:defRPr sz="1200" b="0">
                <a:solidFill>
                  <a:srgbClr val="475569"/>
                </a:solidFill>
                <a:latin typeface="Calibri"/>
              </a:defRPr>
            </a:pPr>
            <a:r>
              <a:t>Brazil, Chile, Colombia, Perú, Argentina, México, United States, Ecuador, EU, Australia.</a:t>
            </a:r>
          </a:p>
          <a:p>
            <a:pPr algn="l">
              <a:spcBef>
                <a:spcPts val="400"/>
              </a:spcBef>
              <a:defRPr sz="1000" b="1">
                <a:solidFill>
                  <a:srgbClr val="E4002B"/>
                </a:solidFill>
                <a:latin typeface="Calibri"/>
              </a:defRPr>
            </a:pPr>
            <a:r>
              <a:t>Source: LATAM RFP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309359" y="2011680"/>
            <a:ext cx="512064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137160"/>
          <a:lstStyle/>
          <a:p>
            <a:pPr algn="ctr">
              <a:defRPr sz="1400" b="1">
                <a:solidFill>
                  <a:srgbClr val="1A1D26"/>
                </a:solidFill>
              </a:defRPr>
            </a:pPr>
            <a:r>
              <a:t>02  Audiences &amp; Creators</a:t>
            </a:r>
          </a:p>
          <a:p>
            <a:pPr algn="l">
              <a:spcBef>
                <a:spcPts val="600"/>
              </a:spcBef>
              <a:defRPr sz="1200" b="0">
                <a:solidFill>
                  <a:srgbClr val="475569"/>
                </a:solidFill>
                <a:latin typeface="Calibri"/>
              </a:defRPr>
            </a:pPr>
            <a:r>
              <a:t>Traveler, Lifestyle, Premium, Journalist, Food, Adventure, Family, Business, Micro-local.</a:t>
            </a:r>
          </a:p>
          <a:p>
            <a:pPr algn="l">
              <a:spcBef>
                <a:spcPts val="400"/>
              </a:spcBef>
              <a:defRPr sz="1000" b="1">
                <a:solidFill>
                  <a:srgbClr val="E4002B"/>
                </a:solidFill>
                <a:latin typeface="Calibri"/>
              </a:defRPr>
            </a:pPr>
            <a:r>
              <a:t>Source: TOI technical proposal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4297680"/>
            <a:ext cx="512064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137160"/>
          <a:lstStyle/>
          <a:p>
            <a:pPr algn="ctr">
              <a:defRPr sz="1400" b="1">
                <a:solidFill>
                  <a:srgbClr val="1A1D26"/>
                </a:solidFill>
              </a:defRPr>
            </a:pPr>
            <a:r>
              <a:t>03  Travel &amp; Activations</a:t>
            </a:r>
          </a:p>
          <a:p>
            <a:pPr algn="l">
              <a:spcBef>
                <a:spcPts val="600"/>
              </a:spcBef>
              <a:defRPr sz="1200" b="0">
                <a:solidFill>
                  <a:srgbClr val="475569"/>
                </a:solidFill>
                <a:latin typeface="Calibri"/>
              </a:defRPr>
            </a:pPr>
            <a:r>
              <a:t>Events (Viña, Rock in Rio, Cordillera), route launches, creator experiences.</a:t>
            </a:r>
          </a:p>
          <a:p>
            <a:pPr algn="l">
              <a:spcBef>
                <a:spcPts val="400"/>
              </a:spcBef>
              <a:defRPr sz="1000" b="1">
                <a:solidFill>
                  <a:srgbClr val="E4002B"/>
                </a:solidFill>
                <a:latin typeface="Calibri"/>
              </a:defRPr>
            </a:pPr>
            <a:r>
              <a:t>Source: RFP + LATAM Q&amp;A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09359" y="4297680"/>
            <a:ext cx="512064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137160"/>
          <a:lstStyle/>
          <a:p>
            <a:pPr algn="ctr">
              <a:defRPr sz="1400" b="1">
                <a:solidFill>
                  <a:srgbClr val="1A1D26"/>
                </a:solidFill>
              </a:defRPr>
            </a:pPr>
            <a:r>
              <a:t>04  Brand &amp; Measurement</a:t>
            </a:r>
          </a:p>
          <a:p>
            <a:pPr algn="l">
              <a:spcBef>
                <a:spcPts val="600"/>
              </a:spcBef>
              <a:defRPr sz="1200" b="0">
                <a:solidFill>
                  <a:srgbClr val="475569"/>
                </a:solidFill>
                <a:latin typeface="Calibri"/>
              </a:defRPr>
            </a:pPr>
            <a:r>
              <a:t>First Choice + Closeness KPIs. GA + Meta. Airline, OTA, bank exclusivity.</a:t>
            </a:r>
          </a:p>
          <a:p>
            <a:pPr algn="l">
              <a:spcBef>
                <a:spcPts val="400"/>
              </a:spcBef>
              <a:defRPr sz="1000" b="1">
                <a:solidFill>
                  <a:srgbClr val="E4002B"/>
                </a:solidFill>
                <a:latin typeface="Calibri"/>
              </a:defRPr>
            </a:pPr>
            <a:r>
              <a:t>Source: TOI technical proposal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RFP INSIGHTS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FFFFF"/>
                </a:solidFill>
                <a:latin typeface="Calibri"/>
              </a:defRPr>
            </a:pPr>
            <a:r>
              <a:t>What the RFP Reveals about the Need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2286000"/>
            <a:ext cx="3383280" cy="1737360"/>
          </a:xfrm>
          <a:prstGeom prst="roundRect">
            <a:avLst/>
          </a:prstGeom>
          <a:solidFill>
            <a:srgbClr val="1A133E"/>
          </a:solidFill>
          <a:ln>
            <a:solidFill>
              <a:srgbClr val="2A23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37160" rIns="137160" tIns="137160"/>
          <a:lstStyle/>
          <a:p>
            <a:pPr algn="l">
              <a:defRPr sz="1200">
                <a:solidFill>
                  <a:srgbClr val="94A3B8"/>
                </a:solidFill>
              </a:defRPr>
            </a:pPr>
            <a:r>
              <a:t>LATAM operates with multiple internal teams: Branding, Growth, Loyalty, LATAM Pass — all need influencer activations.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480559" y="2286000"/>
            <a:ext cx="3383280" cy="1737360"/>
          </a:xfrm>
          <a:prstGeom prst="roundRect">
            <a:avLst/>
          </a:prstGeom>
          <a:solidFill>
            <a:srgbClr val="1A133E"/>
          </a:solidFill>
          <a:ln>
            <a:solidFill>
              <a:srgbClr val="2A23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37160" rIns="137160" tIns="137160"/>
          <a:lstStyle/>
          <a:p>
            <a:pPr algn="l">
              <a:defRPr sz="1200">
                <a:solidFill>
                  <a:srgbClr val="94A3B8"/>
                </a:solidFill>
              </a:defRPr>
            </a:pPr>
            <a:r>
              <a:t>Most campaigns are sales-oriented per Q&amp;A. They require conversion measurement.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0" y="2286000"/>
            <a:ext cx="3383280" cy="1737360"/>
          </a:xfrm>
          <a:prstGeom prst="roundRect">
            <a:avLst/>
          </a:prstGeom>
          <a:solidFill>
            <a:srgbClr val="1A133E"/>
          </a:solidFill>
          <a:ln>
            <a:solidFill>
              <a:srgbClr val="2A23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37160" rIns="137160" tIns="137160"/>
          <a:lstStyle/>
          <a:p>
            <a:pPr algn="l">
              <a:defRPr sz="1200">
                <a:solidFill>
                  <a:srgbClr val="94A3B8"/>
                </a:solidFill>
              </a:defRPr>
            </a:pPr>
            <a:r>
              <a:t>Mandatory exclusivity in airline, OTA, bank, and retail verticals. 4-6 month cooling period.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4389120"/>
            <a:ext cx="3383280" cy="1737360"/>
          </a:xfrm>
          <a:prstGeom prst="roundRect">
            <a:avLst/>
          </a:prstGeom>
          <a:solidFill>
            <a:srgbClr val="1A133E"/>
          </a:solidFill>
          <a:ln>
            <a:solidFill>
              <a:srgbClr val="2A23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37160" rIns="137160" tIns="137160"/>
          <a:lstStyle/>
          <a:p>
            <a:pPr algn="l">
              <a:defRPr sz="1200">
                <a:solidFill>
                  <a:srgbClr val="94A3B8"/>
                </a:solidFill>
              </a:defRPr>
            </a:pPr>
            <a:r>
              <a:t>LATAM already uses Google Analytics and Meta Platforms. Reporting must integrate with these tools.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480559" y="4389120"/>
            <a:ext cx="3383280" cy="1737360"/>
          </a:xfrm>
          <a:prstGeom prst="roundRect">
            <a:avLst/>
          </a:prstGeom>
          <a:solidFill>
            <a:srgbClr val="1A133E"/>
          </a:solidFill>
          <a:ln>
            <a:solidFill>
              <a:srgbClr val="2A23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37160" rIns="137160" tIns="137160"/>
          <a:lstStyle/>
          <a:p>
            <a:pPr algn="l">
              <a:defRPr sz="1200">
                <a:solidFill>
                  <a:srgbClr val="94A3B8"/>
                </a:solidFill>
              </a:defRPr>
            </a:pPr>
            <a:r>
              <a:t>Whitelisting and media agency coordination are explicit RFP requirements.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0" y="4389120"/>
            <a:ext cx="3383280" cy="1737360"/>
          </a:xfrm>
          <a:prstGeom prst="roundRect">
            <a:avLst/>
          </a:prstGeom>
          <a:solidFill>
            <a:srgbClr val="1A133E"/>
          </a:solidFill>
          <a:ln>
            <a:solidFill>
              <a:srgbClr val="2A23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37160" rIns="137160" tIns="137160"/>
          <a:lstStyle/>
          <a:p>
            <a:pPr algn="l">
              <a:defRPr sz="1200">
                <a:solidFill>
                  <a:srgbClr val="94A3B8"/>
                </a:solidFill>
              </a:defRPr>
            </a:pPr>
            <a:r>
              <a:t>Annual reference spend: ~USD 4,000,000 in influencer management.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2743200" y="1828800"/>
            <a:ext cx="6675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200" b="1">
                <a:solidFill>
                  <a:srgbClr val="E4002B"/>
                </a:solidFill>
                <a:latin typeface="Calibri"/>
              </a:defRPr>
            </a:pPr>
            <a: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3200400"/>
            <a:ext cx="85039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Calibri"/>
              </a:defRPr>
            </a:pPr>
            <a:r>
              <a:t>Operational</a:t>
            </a:r>
            <a:br/>
            <a:r>
              <a:t>Model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SERVICES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D26"/>
                </a:solidFill>
                <a:latin typeface="Calibri"/>
              </a:defRPr>
            </a:pPr>
            <a:r>
              <a:t>Our Business Lines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2011680"/>
            <a:ext cx="512064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82880"/>
          <a:lstStyle/>
          <a:p>
            <a:pPr algn="ctr">
              <a:defRPr sz="1600" b="1">
                <a:solidFill>
                  <a:srgbClr val="1A1D26"/>
                </a:solidFill>
              </a:defRPr>
            </a:pPr>
            <a:r>
              <a:t>Branding &amp; Awareness</a:t>
            </a:r>
          </a:p>
          <a:p>
            <a:pPr algn="l">
              <a:spcBef>
                <a:spcPts val="800"/>
              </a:spcBef>
              <a:defRPr sz="1200" b="0">
                <a:solidFill>
                  <a:srgbClr val="475569"/>
                </a:solidFill>
                <a:latin typeface="Calibri"/>
              </a:defRPr>
            </a:pPr>
            <a:r>
              <a:t>Influencer campaigns focused on brand positioning, awareness, and consideration.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309359" y="2011680"/>
            <a:ext cx="512064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82880"/>
          <a:lstStyle/>
          <a:p>
            <a:pPr algn="ctr">
              <a:defRPr sz="1600" b="1">
                <a:solidFill>
                  <a:srgbClr val="1A1D26"/>
                </a:solidFill>
              </a:defRPr>
            </a:pPr>
            <a:r>
              <a:t>Performance &amp; Conversión</a:t>
            </a:r>
          </a:p>
          <a:p>
            <a:pPr algn="l">
              <a:spcBef>
                <a:spcPts val="800"/>
              </a:spcBef>
              <a:defRPr sz="1200" b="0">
                <a:solidFill>
                  <a:srgbClr val="475569"/>
                </a:solidFill>
                <a:latin typeface="Calibri"/>
              </a:defRPr>
            </a:pPr>
            <a:r>
              <a:t>Campaigns focused on measurable results: traffic, leads, sales, registrations.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4114800"/>
            <a:ext cx="512064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82880"/>
          <a:lstStyle/>
          <a:p>
            <a:pPr algn="ctr">
              <a:defRPr sz="1600" b="1">
                <a:solidFill>
                  <a:srgbClr val="1A1D26"/>
                </a:solidFill>
              </a:defRPr>
            </a:pPr>
            <a:r>
              <a:t>UGC (User Generated Content)</a:t>
            </a:r>
          </a:p>
          <a:p>
            <a:pPr algn="l">
              <a:spcBef>
                <a:spcPts val="800"/>
              </a:spcBef>
              <a:defRPr sz="1200" b="0">
                <a:solidFill>
                  <a:srgbClr val="475569"/>
                </a:solidFill>
                <a:latin typeface="Calibri"/>
              </a:defRPr>
            </a:pPr>
            <a:r>
              <a:t>Content created by real users for brand channels and paid media.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09359" y="4114800"/>
            <a:ext cx="5120640" cy="173736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82880"/>
          <a:lstStyle/>
          <a:p>
            <a:pPr algn="ctr">
              <a:defRPr sz="1600" b="1">
                <a:solidFill>
                  <a:srgbClr val="1A1D26"/>
                </a:solidFill>
              </a:defRPr>
            </a:pPr>
            <a:r>
              <a:t>Events &amp; Experiences</a:t>
            </a:r>
          </a:p>
          <a:p>
            <a:pPr algn="l">
              <a:spcBef>
                <a:spcPts val="800"/>
              </a:spcBef>
              <a:defRPr sz="1200" b="0">
                <a:solidFill>
                  <a:srgbClr val="475569"/>
                </a:solidFill>
                <a:latin typeface="Calibri"/>
              </a:defRPr>
            </a:pPr>
            <a:r>
              <a:t>End-to-end coordination of creator experiences: travel, events, launches.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OPERATIONS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Full-Service: LATAM Approves. We Execute.</a:t>
            </a:r>
          </a:p>
        </p:txBody>
      </p:sp>
      <p:sp>
        <p:nvSpPr>
          <p:cNvPr id="4" name="Oval 3"/>
          <p:cNvSpPr/>
          <p:nvPr/>
        </p:nvSpPr>
        <p:spPr>
          <a:xfrm>
            <a:off x="731520" y="2560320"/>
            <a:ext cx="1371600" cy="1371600"/>
          </a:xfrm>
          <a:prstGeom prst="ellipse">
            <a:avLst/>
          </a:prstGeom>
          <a:solidFill>
            <a:srgbClr val="1A133E"/>
          </a:solidFill>
          <a:ln w="25400">
            <a:solidFill>
              <a:srgbClr val="E400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1</a:t>
            </a:r>
            <a:br/>
            <a:r>
              <a:t>Briefing</a:t>
            </a:r>
          </a:p>
        </p:txBody>
      </p:sp>
      <p:sp>
        <p:nvSpPr>
          <p:cNvPr id="5" name="Oval 4"/>
          <p:cNvSpPr/>
          <p:nvPr/>
        </p:nvSpPr>
        <p:spPr>
          <a:xfrm>
            <a:off x="3017520" y="2560320"/>
            <a:ext cx="1371600" cy="1371600"/>
          </a:xfrm>
          <a:prstGeom prst="ellipse">
            <a:avLst/>
          </a:prstGeom>
          <a:solidFill>
            <a:srgbClr val="1A133E"/>
          </a:solidFill>
          <a:ln w="25400">
            <a:solidFill>
              <a:srgbClr val="E400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2</a:t>
            </a:r>
            <a:br/>
            <a:r>
              <a:t>Planning</a:t>
            </a:r>
          </a:p>
        </p:txBody>
      </p:sp>
      <p:sp>
        <p:nvSpPr>
          <p:cNvPr id="6" name="Oval 5"/>
          <p:cNvSpPr/>
          <p:nvPr/>
        </p:nvSpPr>
        <p:spPr>
          <a:xfrm>
            <a:off x="5303520" y="2560320"/>
            <a:ext cx="1371600" cy="1371600"/>
          </a:xfrm>
          <a:prstGeom prst="ellipse">
            <a:avLst/>
          </a:prstGeom>
          <a:solidFill>
            <a:srgbClr val="1A133E"/>
          </a:solidFill>
          <a:ln w="25400">
            <a:solidFill>
              <a:srgbClr val="E400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3</a:t>
            </a:r>
            <a:br/>
            <a:r>
              <a:t>Curation</a:t>
            </a:r>
          </a:p>
        </p:txBody>
      </p:sp>
      <p:sp>
        <p:nvSpPr>
          <p:cNvPr id="7" name="Oval 6"/>
          <p:cNvSpPr/>
          <p:nvPr/>
        </p:nvSpPr>
        <p:spPr>
          <a:xfrm>
            <a:off x="7589520" y="2560320"/>
            <a:ext cx="1371600" cy="1371600"/>
          </a:xfrm>
          <a:prstGeom prst="ellipse">
            <a:avLst/>
          </a:prstGeom>
          <a:solidFill>
            <a:srgbClr val="1A133E"/>
          </a:solidFill>
          <a:ln w="25400">
            <a:solidFill>
              <a:srgbClr val="E400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4</a:t>
            </a:r>
            <a:br/>
            <a:r>
              <a:t>Execution</a:t>
            </a:r>
          </a:p>
        </p:txBody>
      </p:sp>
      <p:sp>
        <p:nvSpPr>
          <p:cNvPr id="8" name="Oval 7"/>
          <p:cNvSpPr/>
          <p:nvPr/>
        </p:nvSpPr>
        <p:spPr>
          <a:xfrm>
            <a:off x="9875520" y="2560320"/>
            <a:ext cx="1371600" cy="1371600"/>
          </a:xfrm>
          <a:prstGeom prst="ellipse">
            <a:avLst/>
          </a:prstGeom>
          <a:solidFill>
            <a:srgbClr val="1A133E"/>
          </a:solidFill>
          <a:ln w="25400">
            <a:solidFill>
              <a:srgbClr val="E400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5</a:t>
            </a:r>
            <a:br/>
            <a:r>
              <a:t>Monitoring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45720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E4002B"/>
                </a:solidFill>
                <a:latin typeface="Calibri"/>
              </a:defRPr>
            </a:pPr>
            <a:r>
              <a:t>29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51206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documented stages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12080" y="45720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E4002B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12080" y="51206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LATAM approvals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38160" y="45720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E4002B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38160" y="51206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max business days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CURATION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D26"/>
                </a:solidFill>
                <a:latin typeface="Calibri"/>
              </a:defRPr>
            </a:pPr>
            <a:r>
              <a:t>2-Stage Curation: AI + Human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2286000"/>
            <a:ext cx="2926080" cy="320040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182880"/>
          <a:lstStyle/>
          <a:p>
            <a:pPr algn="ctr">
              <a:defRPr sz="1600" b="1">
                <a:solidFill>
                  <a:srgbClr val="1A1D26"/>
                </a:solidFill>
              </a:defRPr>
            </a:pPr>
            <a:r>
              <a:t>AI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475569"/>
                </a:solidFill>
                <a:latin typeface="Calibri"/>
              </a:defRPr>
            </a:pPr>
            <a:r>
              <a:t>•  Keywords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475569"/>
                </a:solidFill>
                <a:latin typeface="Calibri"/>
              </a:defRPr>
            </a:pPr>
            <a:r>
              <a:t>•  Niche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475569"/>
                </a:solidFill>
                <a:latin typeface="Calibri"/>
              </a:defRPr>
            </a:pPr>
            <a:r>
              <a:t>•  Audience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475569"/>
                </a:solidFill>
                <a:latin typeface="Calibri"/>
              </a:defRPr>
            </a:pPr>
            <a:r>
              <a:t>•  Performance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475569"/>
                </a:solidFill>
                <a:latin typeface="Calibri"/>
              </a:defRPr>
            </a:pPr>
            <a:r>
              <a:t>•  Conflicts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0" y="2286000"/>
            <a:ext cx="2926080" cy="320040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182880"/>
          <a:lstStyle/>
          <a:p>
            <a:pPr algn="ctr">
              <a:defRPr sz="1600" b="1">
                <a:solidFill>
                  <a:srgbClr val="1A1D26"/>
                </a:solidFill>
              </a:defRPr>
            </a:pPr>
            <a:r>
              <a:t>Human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475569"/>
                </a:solidFill>
                <a:latin typeface="Calibri"/>
              </a:defRPr>
            </a:pPr>
            <a:r>
              <a:t>•  6 criteria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475569"/>
                </a:solidFill>
                <a:latin typeface="Calibri"/>
              </a:defRPr>
            </a:pPr>
            <a:r>
              <a:t>•  Vetting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475569"/>
                </a:solidFill>
                <a:latin typeface="Calibri"/>
              </a:defRPr>
            </a:pPr>
            <a:r>
              <a:t>•  Background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475569"/>
                </a:solidFill>
                <a:latin typeface="Calibri"/>
              </a:defRPr>
            </a:pPr>
            <a:r>
              <a:t>•  Risk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475569"/>
                </a:solidFill>
                <a:latin typeface="Calibri"/>
              </a:defRPr>
            </a:pPr>
            <a:r>
              <a:t>•  LATAM Fit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0" y="2286000"/>
            <a:ext cx="2926080" cy="320040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tIns="182880"/>
          <a:lstStyle/>
          <a:p>
            <a:pPr algn="ctr">
              <a:defRPr sz="1600" b="1">
                <a:solidFill>
                  <a:srgbClr val="1A1D26"/>
                </a:solidFill>
              </a:defRPr>
            </a:pPr>
            <a:r>
              <a:t>Shortlist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475569"/>
                </a:solidFill>
                <a:latin typeface="Calibri"/>
              </a:defRPr>
            </a:pPr>
            <a:r>
              <a:t>•  3-5 profiles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475569"/>
                </a:solidFill>
                <a:latin typeface="Calibri"/>
              </a:defRPr>
            </a:pPr>
            <a:r>
              <a:t>•  Analytical data</a:t>
            </a:r>
          </a:p>
          <a:p>
            <a:pPr algn="l">
              <a:spcBef>
                <a:spcPts val="600"/>
              </a:spcBef>
              <a:defRPr sz="1300" b="0">
                <a:solidFill>
                  <a:srgbClr val="475569"/>
                </a:solidFill>
                <a:latin typeface="Calibri"/>
              </a:defRPr>
            </a:pPr>
            <a:r>
              <a:t>•  Validated fit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5760720"/>
            <a:ext cx="8503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E4002B"/>
                </a:solidFill>
                <a:latin typeface="Calibri"/>
              </a:defRPr>
            </a:pPr>
            <a:r>
              <a:t>No closed casting = open market = best fit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PLATFORM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FFFFF"/>
                </a:solidFill>
                <a:latin typeface="Calibri"/>
              </a:defRPr>
            </a:pPr>
            <a:r>
              <a:t>Management on Exclusive Platform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1031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8ECF0"/>
                </a:solidFill>
                <a:latin typeface="Calibri"/>
              </a:defRPr>
            </a:pPr>
            <a:r>
              <a:t>▣  Creator database with history and performance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6517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8ECF0"/>
                </a:solidFill>
                <a:latin typeface="Calibri"/>
              </a:defRPr>
            </a:pPr>
            <a:r>
              <a:t>▣  Campaign workflow with automated states and SLAs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200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8ECF0"/>
                </a:solidFill>
                <a:latin typeface="Calibri"/>
              </a:defRPr>
            </a:pPr>
            <a:r>
              <a:t>▣  Integrated digital approval flow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749039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8ECF0"/>
                </a:solidFill>
                <a:latin typeface="Calibri"/>
              </a:defRPr>
            </a:pPr>
            <a:r>
              <a:t>▣  Contract and image rights management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4297679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8ECF0"/>
                </a:solidFill>
                <a:latin typeface="Calibri"/>
              </a:defRPr>
            </a:pPr>
            <a:r>
              <a:t>▣  Payment tracking and reconciliation by market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8463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8ECF0"/>
                </a:solidFill>
                <a:latin typeface="Calibri"/>
              </a:defRPr>
            </a:pPr>
            <a:r>
              <a:t>▣  Role-based access control (agency, brand, admin)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5394959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8ECF0"/>
                </a:solidFill>
                <a:latin typeface="Calibri"/>
              </a:defRPr>
            </a:pPr>
            <a:r>
              <a:t>▣  Complete audit trail of actions and approvals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COVER LETTER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D26"/>
                </a:solidFill>
                <a:latin typeface="Calibri"/>
              </a:defRPr>
            </a:pPr>
            <a:r>
              <a:t>To the Evaluation Committee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2011680"/>
            <a:ext cx="10698480" cy="438912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5760" rIns="365760" tIns="274320"/>
          <a:lstStyle/>
          <a:p>
            <a:pPr algn="ctr">
              <a:defRPr sz="1300" b="1">
                <a:solidFill>
                  <a:srgbClr val="1A1D26"/>
                </a:solidFill>
              </a:defRPr>
            </a:pPr>
            <a:r>
              <a:t>Dear LATAM Airlines Group S.A. Evaluation Committee,</a:t>
            </a:r>
          </a:p>
          <a:p>
            <a:pPr algn="l">
              <a:spcBef>
                <a:spcPts val="1200"/>
              </a:spcBef>
              <a:defRPr sz="1200" b="0">
                <a:solidFill>
                  <a:srgbClr val="475569"/>
                </a:solidFill>
                <a:latin typeface="Calibri"/>
              </a:defRPr>
            </a:pPr>
            <a:r>
              <a:t>It is an honor for Trends On Influence to present our proposal for the comprehensive management of LATAM Airlines' influencer marketing program. This proposal was built entirely on the RFP documents, Q&amp;A responses, and our experience operating multinational influencer campaigns across Latin America.</a:t>
            </a:r>
          </a:p>
          <a:p>
            <a:pPr algn="l">
              <a:spcBef>
                <a:spcPts val="1200"/>
              </a:spcBef>
              <a:defRPr sz="1200" b="0">
                <a:solidFill>
                  <a:srgbClr val="475569"/>
                </a:solidFill>
                <a:latin typeface="Calibri"/>
              </a:defRPr>
            </a:pPr>
            <a:r>
              <a:t>Our proposal includes: company and team presentation, strategic proposal and operational model, 4 proprietary technologies, 9+ market coverage with local billing, transparent economic model with 15% commission, travel and logistics rates, and full acceptance of LATAM's commercial terms.</a:t>
            </a:r>
          </a:p>
          <a:p>
            <a:pPr algn="l">
              <a:spcBef>
                <a:spcPts val="1200"/>
              </a:spcBef>
              <a:defRPr sz="1200" b="0">
                <a:solidFill>
                  <a:srgbClr val="475569"/>
                </a:solidFill>
                <a:latin typeface="Calibri"/>
              </a:defRPr>
            </a:pPr>
            <a:r>
              <a:t>We remain available for any clarification or in-person presentation.</a:t>
            </a:r>
          </a:p>
          <a:p>
            <a:pPr algn="l">
              <a:spcBef>
                <a:spcPts val="1200"/>
              </a:spcBef>
              <a:defRPr sz="600" b="0">
                <a:solidFill>
                  <a:srgbClr val="1A1D26"/>
                </a:solidFill>
                <a:latin typeface="Calibri"/>
              </a:defRPr>
            </a:pPr>
          </a:p>
          <a:p>
            <a:pPr algn="l">
              <a:spcBef>
                <a:spcPts val="400"/>
              </a:spcBef>
              <a:defRPr sz="1400" b="1">
                <a:solidFill>
                  <a:srgbClr val="1A1D26"/>
                </a:solidFill>
                <a:latin typeface="Calibri"/>
              </a:defRPr>
            </a:pPr>
            <a:r>
              <a:t>Marina Tatit</a:t>
            </a:r>
          </a:p>
          <a:p>
            <a:pPr algn="l">
              <a:spcBef>
                <a:spcPts val="200"/>
              </a:spcBef>
              <a:defRPr sz="1100" b="0">
                <a:solidFill>
                  <a:srgbClr val="64748B"/>
                </a:solidFill>
                <a:latin typeface="Calibri"/>
              </a:defRPr>
            </a:pPr>
            <a:r>
              <a:t>CEO — Trends On Influence</a:t>
            </a:r>
          </a:p>
          <a:p>
            <a:pPr algn="l">
              <a:spcBef>
                <a:spcPts val="200"/>
              </a:spcBef>
              <a:defRPr sz="1100" b="0">
                <a:solidFill>
                  <a:srgbClr val="64748B"/>
                </a:solidFill>
                <a:latin typeface="Calibri"/>
              </a:defRPr>
            </a:pPr>
            <a:r>
              <a:t>May 2026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TECHNOLOGY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1A1D26"/>
                </a:solidFill>
                <a:latin typeface="Calibri"/>
              </a:defRPr>
            </a:pPr>
            <a:r>
              <a:t>4 Proprietary Technologies in Production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2103120"/>
            <a:ext cx="2651760" cy="347472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37160" rIns="137160" tIns="182880"/>
          <a:lstStyle/>
          <a:p>
            <a:pPr algn="ctr">
              <a:defRPr sz="2800" b="1">
                <a:solidFill>
                  <a:srgbClr val="E4002B"/>
                </a:solidFill>
              </a:defRPr>
            </a:pPr>
            <a:r>
              <a:t>01</a:t>
            </a:r>
          </a:p>
          <a:p>
            <a:pPr algn="ctr">
              <a:spcBef>
                <a:spcPts val="800"/>
              </a:spcBef>
              <a:defRPr sz="1400" b="1">
                <a:solidFill>
                  <a:srgbClr val="1A1D26"/>
                </a:solidFill>
                <a:latin typeface="Calibri"/>
              </a:defRPr>
            </a:pPr>
            <a:r>
              <a:t>Audience Overlap</a:t>
            </a:r>
          </a:p>
          <a:p>
            <a:pPr algn="ctr">
              <a:spcBef>
                <a:spcPts val="600"/>
              </a:spcBef>
              <a:defRPr sz="1100" b="0">
                <a:solidFill>
                  <a:srgbClr val="64748B"/>
                </a:solidFill>
                <a:latin typeface="Calibri"/>
              </a:defRPr>
            </a:pPr>
            <a:r>
              <a:t>Identifies follower overlap between creators. Avoids duplicate audience.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337560" y="2103120"/>
            <a:ext cx="2651760" cy="347472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37160" rIns="137160" tIns="182880"/>
          <a:lstStyle/>
          <a:p>
            <a:pPr algn="ctr">
              <a:defRPr sz="2800" b="1">
                <a:solidFill>
                  <a:srgbClr val="E4002B"/>
                </a:solidFill>
              </a:defRPr>
            </a:pPr>
            <a:r>
              <a:t>02</a:t>
            </a:r>
          </a:p>
          <a:p>
            <a:pPr algn="ctr">
              <a:spcBef>
                <a:spcPts val="800"/>
              </a:spcBef>
              <a:defRPr sz="1400" b="1">
                <a:solidFill>
                  <a:srgbClr val="1A1D26"/>
                </a:solidFill>
                <a:latin typeface="Calibri"/>
              </a:defRPr>
            </a:pPr>
            <a:r>
              <a:t>Post Comparator</a:t>
            </a:r>
          </a:p>
          <a:p>
            <a:pPr algn="ctr">
              <a:spcBef>
                <a:spcPts val="600"/>
              </a:spcBef>
              <a:defRPr sz="1100" b="0">
                <a:solidFill>
                  <a:srgbClr val="64748B"/>
                </a:solidFill>
                <a:latin typeface="Calibri"/>
              </a:defRPr>
            </a:pPr>
            <a:r>
              <a:t>Creator vs. history. LATAM vs. competitors. Keep, scale, or rotate.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17920" y="2103120"/>
            <a:ext cx="2651760" cy="347472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37160" rIns="137160" tIns="182880"/>
          <a:lstStyle/>
          <a:p>
            <a:pPr algn="ctr">
              <a:defRPr sz="2800" b="1">
                <a:solidFill>
                  <a:srgbClr val="E4002B"/>
                </a:solidFill>
              </a:defRPr>
            </a:pPr>
            <a:r>
              <a:t>03</a:t>
            </a:r>
          </a:p>
          <a:p>
            <a:pPr algn="ctr">
              <a:spcBef>
                <a:spcPts val="800"/>
              </a:spcBef>
              <a:defRPr sz="1400" b="1">
                <a:solidFill>
                  <a:srgbClr val="1A1D26"/>
                </a:solidFill>
                <a:latin typeface="Calibri"/>
              </a:defRPr>
            </a:pPr>
            <a:r>
              <a:t>Real-Time Dashboard</a:t>
            </a:r>
          </a:p>
          <a:p>
            <a:pPr algn="ctr">
              <a:spcBef>
                <a:spcPts val="600"/>
              </a:spcBef>
              <a:defRPr sz="1100" b="0">
                <a:solidFill>
                  <a:srgbClr val="64748B"/>
                </a:solidFill>
                <a:latin typeface="Calibri"/>
              </a:defRPr>
            </a:pPr>
            <a:r>
              <a:t>5 customizable views. Sentiment, social listening, alerts. GA and Meta compatible.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098280" y="2103120"/>
            <a:ext cx="2651760" cy="347472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37160" rIns="137160" tIns="182880"/>
          <a:lstStyle/>
          <a:p>
            <a:pPr algn="ctr">
              <a:defRPr sz="2800" b="1">
                <a:solidFill>
                  <a:srgbClr val="E4002B"/>
                </a:solidFill>
              </a:defRPr>
            </a:pPr>
            <a:r>
              <a:t>04</a:t>
            </a:r>
          </a:p>
          <a:p>
            <a:pPr algn="ctr">
              <a:spcBef>
                <a:spcPts val="800"/>
              </a:spcBef>
              <a:defRPr sz="1400" b="1">
                <a:solidFill>
                  <a:srgbClr val="1A1D26"/>
                </a:solidFill>
                <a:latin typeface="Calibri"/>
              </a:defRPr>
            </a:pPr>
            <a:r>
              <a:t>Sentiment Analysis</a:t>
            </a:r>
          </a:p>
          <a:p>
            <a:pPr algn="ctr">
              <a:spcBef>
                <a:spcPts val="600"/>
              </a:spcBef>
              <a:defRPr sz="1100" b="0">
                <a:solidFill>
                  <a:srgbClr val="64748B"/>
                </a:solidFill>
                <a:latin typeface="Calibri"/>
              </a:defRPr>
            </a:pPr>
            <a:r>
              <a:t>Automatic comment categorization. Early crisis detection.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MEASUREMENT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Metrics that Show Decisions, Not Vanity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2860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94A3B8"/>
                </a:solidFill>
                <a:latin typeface="Calibri"/>
              </a:defRPr>
            </a:pPr>
            <a:r>
              <a:t>DASHBOARD 5 VIEWS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7432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●  Overview Global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32004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●  Performance Individual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6576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●  Comparative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41148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●  Market 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45720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●  Competitive Benchmark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2860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94A3B8"/>
                </a:solidFill>
                <a:latin typeface="Calibri"/>
              </a:defRPr>
            </a:pPr>
            <a:r>
              <a:t>ROI IN 3 LAYERS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7432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4002B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32320" y="274320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alibri"/>
              </a:defRPr>
            </a:pPr>
            <a:r>
              <a:t>Efficiency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32320" y="301752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4748B"/>
                </a:solidFill>
                <a:latin typeface="Calibri"/>
              </a:defRPr>
            </a:pPr>
            <a:r>
              <a:t>CPV, CPM, CPE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80" y="347472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4002B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32320" y="347472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alibri"/>
              </a:defRPr>
            </a:pPr>
            <a:r>
              <a:t>Brand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32320" y="3749039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4748B"/>
                </a:solidFill>
                <a:latin typeface="Calibri"/>
              </a:defRPr>
            </a:pPr>
            <a:r>
              <a:t>First Choice, Closeness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0" y="420624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4002B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32320" y="420624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alibri"/>
              </a:defRPr>
            </a:pPr>
            <a:r>
              <a:t>Strategic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0" y="448056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4748B"/>
                </a:solidFill>
                <a:latin typeface="Calibri"/>
              </a:defRPr>
            </a:pPr>
            <a:r>
              <a:t>Learnings, creator base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PROCESS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D26"/>
                </a:solidFill>
                <a:latin typeface="Calibri"/>
              </a:defRPr>
            </a:pPr>
            <a:r>
              <a:t>29 Stages, Total Traceability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2103120"/>
            <a:ext cx="1645920" cy="256032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182880"/>
          <a:lstStyle/>
          <a:p>
            <a:pPr algn="ctr">
              <a:defRPr sz="1100" b="1">
                <a:solidFill>
                  <a:srgbClr val="1A1D26"/>
                </a:solidFill>
              </a:defRPr>
            </a:pPr>
            <a:r>
              <a:t>Planning</a:t>
            </a:r>
          </a:p>
          <a:p>
            <a:pPr algn="ctr">
              <a:spcBef>
                <a:spcPts val="800"/>
              </a:spcBef>
              <a:defRPr sz="2800" b="1">
                <a:solidFill>
                  <a:srgbClr val="E4002B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77440" y="2103120"/>
            <a:ext cx="1645920" cy="256032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182880"/>
          <a:lstStyle/>
          <a:p>
            <a:pPr algn="ctr">
              <a:defRPr sz="1100" b="1">
                <a:solidFill>
                  <a:srgbClr val="1A1D26"/>
                </a:solidFill>
              </a:defRPr>
            </a:pPr>
            <a:r>
              <a:t>Curation</a:t>
            </a:r>
          </a:p>
          <a:p>
            <a:pPr algn="ctr">
              <a:spcBef>
                <a:spcPts val="800"/>
              </a:spcBef>
              <a:defRPr sz="2800" b="1">
                <a:solidFill>
                  <a:srgbClr val="E4002B"/>
                </a:solidFill>
                <a:latin typeface="Calibri"/>
              </a:defRPr>
            </a:pPr>
            <a:r>
              <a:t>4</a:t>
            </a:r>
          </a:p>
          <a:p>
            <a:pPr algn="ctr">
              <a:spcBef>
                <a:spcPts val="800"/>
              </a:spcBef>
              <a:defRPr sz="900" b="1">
                <a:solidFill>
                  <a:srgbClr val="E4002B"/>
                </a:solidFill>
                <a:latin typeface="Calibri"/>
              </a:defRPr>
            </a:pPr>
            <a:r>
              <a:t>Approval 1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97680" y="2103120"/>
            <a:ext cx="1645920" cy="256032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182880"/>
          <a:lstStyle/>
          <a:p>
            <a:pPr algn="ctr">
              <a:defRPr sz="1100" b="1">
                <a:solidFill>
                  <a:srgbClr val="1A1D26"/>
                </a:solidFill>
              </a:defRPr>
            </a:pPr>
            <a:r>
              <a:t>Contracting</a:t>
            </a:r>
          </a:p>
          <a:p>
            <a:pPr algn="ctr">
              <a:spcBef>
                <a:spcPts val="800"/>
              </a:spcBef>
              <a:defRPr sz="2800" b="1">
                <a:solidFill>
                  <a:srgbClr val="E4002B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2103120"/>
            <a:ext cx="1645920" cy="256032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182880"/>
          <a:lstStyle/>
          <a:p>
            <a:pPr algn="ctr">
              <a:defRPr sz="1100" b="1">
                <a:solidFill>
                  <a:srgbClr val="1A1D26"/>
                </a:solidFill>
              </a:defRPr>
            </a:pPr>
            <a:r>
              <a:t>Execution</a:t>
            </a:r>
          </a:p>
          <a:p>
            <a:pPr algn="ctr">
              <a:spcBef>
                <a:spcPts val="800"/>
              </a:spcBef>
              <a:defRPr sz="2800" b="1">
                <a:solidFill>
                  <a:srgbClr val="E4002B"/>
                </a:solidFill>
                <a:latin typeface="Calibri"/>
              </a:defRPr>
            </a:pPr>
            <a:r>
              <a:t>9</a:t>
            </a:r>
          </a:p>
          <a:p>
            <a:pPr algn="ctr">
              <a:spcBef>
                <a:spcPts val="800"/>
              </a:spcBef>
              <a:defRPr sz="900" b="1">
                <a:solidFill>
                  <a:srgbClr val="E4002B"/>
                </a:solidFill>
                <a:latin typeface="Calibri"/>
              </a:defRPr>
            </a:pPr>
            <a:r>
              <a:t>Approval 2 &amp; 3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138160" y="2103120"/>
            <a:ext cx="1645920" cy="256032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182880"/>
          <a:lstStyle/>
          <a:p>
            <a:pPr algn="ctr">
              <a:defRPr sz="1100" b="1">
                <a:solidFill>
                  <a:srgbClr val="1A1D26"/>
                </a:solidFill>
              </a:defRPr>
            </a:pPr>
            <a:r>
              <a:t>Monitoring</a:t>
            </a:r>
          </a:p>
          <a:p>
            <a:pPr algn="ctr">
              <a:spcBef>
                <a:spcPts val="800"/>
              </a:spcBef>
              <a:defRPr sz="2800" b="1">
                <a:solidFill>
                  <a:srgbClr val="E4002B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0058400" y="2103120"/>
            <a:ext cx="1645920" cy="256032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182880"/>
          <a:lstStyle/>
          <a:p>
            <a:pPr algn="ctr">
              <a:defRPr sz="1100" b="1">
                <a:solidFill>
                  <a:srgbClr val="1A1D26"/>
                </a:solidFill>
              </a:defRPr>
            </a:pPr>
            <a:r>
              <a:t>Financial</a:t>
            </a:r>
          </a:p>
          <a:p>
            <a:pPr algn="ctr">
              <a:spcBef>
                <a:spcPts val="800"/>
              </a:spcBef>
              <a:defRPr sz="2800" b="1">
                <a:solidFill>
                  <a:srgbClr val="E4002B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Each stage has an assigned owner, defined SLA, and documentation in the management platform.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GOVERNANCE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FFFFF"/>
                </a:solidFill>
                <a:latin typeface="Calibri"/>
              </a:defRPr>
            </a:pPr>
            <a:r>
              <a:t>Governance Rituals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10312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94A3B8"/>
                </a:solidFill>
                <a:latin typeface="Calibri"/>
              </a:defRPr>
            </a:pPr>
            <a:r>
              <a:t>Quarterly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26080" y="21031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alibri"/>
              </a:defRPr>
            </a:pPr>
            <a:r>
              <a:t>KICKOFF / PLANNING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0" y="210312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00B4D8"/>
                </a:solidFill>
                <a:latin typeface="Calibri"/>
              </a:defRPr>
            </a:pPr>
            <a:r>
              <a:t>1h30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697479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94A3B8"/>
                </a:solidFill>
                <a:latin typeface="Calibri"/>
              </a:defRPr>
            </a:pPr>
            <a:r>
              <a:t>Weekly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26080" y="2697479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alibri"/>
              </a:defRPr>
            </a:pPr>
            <a:r>
              <a:t>CAMPAIGN STATUS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0" y="2697479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00B4D8"/>
                </a:solidFill>
                <a:latin typeface="Calibri"/>
              </a:defRPr>
            </a:pPr>
            <a:r>
              <a:t>30min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3291839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94A3B8"/>
                </a:solidFill>
                <a:latin typeface="Calibri"/>
              </a:defRPr>
            </a:pPr>
            <a:r>
              <a:t>Per campaign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26080" y="3291839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alibri"/>
              </a:defRPr>
            </a:pPr>
            <a:r>
              <a:t>REVIEW PERFORMANCE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0" y="3291839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00B4D8"/>
                </a:solidFill>
                <a:latin typeface="Calibri"/>
              </a:defRPr>
            </a:pPr>
            <a:r>
              <a:t>45min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38862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94A3B8"/>
                </a:solidFill>
                <a:latin typeface="Calibri"/>
              </a:defRPr>
            </a:pPr>
            <a:r>
              <a:t>Monthly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26080" y="38862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alibri"/>
              </a:defRPr>
            </a:pPr>
            <a:r>
              <a:t>TRENDS BENCHMARK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0" y="38862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00B4D8"/>
                </a:solidFill>
                <a:latin typeface="Calibri"/>
              </a:defRPr>
            </a:pPr>
            <a:r>
              <a:t>1h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448056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94A3B8"/>
                </a:solidFill>
                <a:latin typeface="Calibri"/>
              </a:defRPr>
            </a:pPr>
            <a:r>
              <a:t>On demand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26080" y="44805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alibri"/>
              </a:defRPr>
            </a:pPr>
            <a:r>
              <a:t>WAR ROOM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44000" y="448056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00B4D8"/>
                </a:solidFill>
                <a:latin typeface="Calibri"/>
              </a:defRPr>
            </a:pPr>
            <a:r>
              <a:t>Variable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530352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E4002B"/>
                </a:solidFill>
                <a:latin typeface="Calibri"/>
              </a:defRPr>
            </a:pPr>
            <a:r>
              <a:t>COMPLIANCE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" y="576072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4A3B8"/>
                </a:solidFill>
                <a:latin typeface="Calibri"/>
              </a:defRPr>
            </a:pPr>
            <a:r>
              <a:t>Contractual exclusivity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7600" y="576072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4A3B8"/>
                </a:solidFill>
                <a:latin typeface="Calibri"/>
              </a:defRPr>
            </a:pPr>
            <a:r>
              <a:t>Morals clause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0" y="576072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4A3B8"/>
                </a:solidFill>
                <a:latin typeface="Calibri"/>
              </a:defRPr>
            </a:pPr>
            <a:r>
              <a:t>Crisis protocol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0" y="576072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4A3B8"/>
                </a:solidFill>
                <a:latin typeface="Calibri"/>
              </a:defRPr>
            </a:pPr>
            <a:r>
              <a:t>Market regulation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2743200" y="1828800"/>
            <a:ext cx="6675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200" b="1">
                <a:solidFill>
                  <a:srgbClr val="E4002B"/>
                </a:solidFill>
                <a:latin typeface="Calibri"/>
              </a:defRPr>
            </a:pPr>
            <a: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3200400"/>
            <a:ext cx="85039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Calibri"/>
              </a:defRPr>
            </a:pPr>
            <a:r>
              <a:t>Squad</a:t>
            </a:r>
            <a:br/>
            <a:r>
              <a:t>Structure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THE SYSTEM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D26"/>
                </a:solidFill>
                <a:latin typeface="Calibri"/>
              </a:defRPr>
            </a:pPr>
            <a:r>
              <a:t>Influence 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4880" y="3474720"/>
            <a:ext cx="26517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E4002B"/>
                </a:solidFill>
                <a:latin typeface="Calibri"/>
              </a:defRPr>
            </a:pPr>
            <a:r>
              <a:t>Influence</a:t>
            </a:r>
            <a:br/>
            <a:r>
              <a:t>OS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389120" y="2011680"/>
            <a:ext cx="2743200" cy="73152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200" b="1">
                <a:solidFill>
                  <a:srgbClr val="1A1D26"/>
                </a:solidFill>
              </a:defRPr>
            </a:pPr>
            <a:r>
              <a:t>1   Strategy &amp; Calendar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0" y="2926080"/>
            <a:ext cx="2743200" cy="73152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200" b="1">
                <a:solidFill>
                  <a:srgbClr val="1A1D26"/>
                </a:solidFill>
              </a:defRPr>
            </a:pPr>
            <a:r>
              <a:t>2   Influencer Squad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79" y="5029200"/>
            <a:ext cx="2743200" cy="73152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200" b="1">
                <a:solidFill>
                  <a:srgbClr val="1A1D26"/>
                </a:solidFill>
              </a:defRPr>
            </a:pPr>
            <a:r>
              <a:t>3   Centralized Operations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286000" y="5029200"/>
            <a:ext cx="2743200" cy="73152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200" b="1">
                <a:solidFill>
                  <a:srgbClr val="1A1D26"/>
                </a:solidFill>
              </a:defRPr>
            </a:pPr>
            <a:r>
              <a:t>4   Governance &amp; Compliance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371600" y="2926080"/>
            <a:ext cx="2743200" cy="73152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1200" b="1">
                <a:solidFill>
                  <a:srgbClr val="1A1D26"/>
                </a:solidFill>
              </a:defRPr>
            </a:pPr>
            <a:r>
              <a:t>5   Intelligence &amp; Measurement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CALENDAR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FFFFF"/>
                </a:solidFill>
                <a:latin typeface="Calibri"/>
              </a:defRPr>
            </a:pPr>
            <a:r>
              <a:t>Activation Structure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10312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Always-on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74720" y="21031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Recurring ambassadors with regular activations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8036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By destination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74720" y="288036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Destination-specific campaigns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65760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Promotional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74720" y="365760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Black Friday, high seasons, special offers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43484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Events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74720" y="443484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Viña, Rock in Rio, Cordillera, Perú Mucho Gusto, route launches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212079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Brand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74720" y="5212079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Brand awareness, LATAM Pass, loyalty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0" y="6217920"/>
            <a:ext cx="8503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4748B"/>
                </a:solidFill>
                <a:latin typeface="Calibri"/>
              </a:defRPr>
            </a:pPr>
            <a:r>
              <a:t>Final calendar to be defined with LATAM during onboarding phase.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CREATORS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D26"/>
                </a:solidFill>
                <a:latin typeface="Calibri"/>
              </a:defRPr>
            </a:pPr>
            <a:r>
              <a:t>Creator Ecosystem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215487" y="2011680"/>
            <a:ext cx="5760720" cy="822960"/>
          </a:xfrm>
          <a:prstGeom prst="round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RECURRING AMBASSADORS  —  Continuous relationship | Exclusivity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529687" y="3017520"/>
            <a:ext cx="7132320" cy="822960"/>
          </a:xfrm>
          <a:prstGeom prst="roundRect">
            <a:avLst/>
          </a:prstGeom>
          <a:solidFill>
            <a:srgbClr val="FCE8EC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1A1D26"/>
                </a:solidFill>
              </a:defRPr>
            </a:pPr>
            <a:r>
              <a:t>CAMPAIGN CREATORS  —  Selected by specific fit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843887" y="4023360"/>
            <a:ext cx="8503920" cy="822960"/>
          </a:xfrm>
          <a:prstGeom prst="roundRect">
            <a:avLst/>
          </a:prstGeom>
          <a:solidFill>
            <a:srgbClr val="E0F7FC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1A1D26"/>
                </a:solidFill>
              </a:defRPr>
            </a:pPr>
            <a:r>
              <a:t>SPECIAL ACTIVATIONS  —  Strategic events | Route launches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158087" y="5029200"/>
            <a:ext cx="9875520" cy="822960"/>
          </a:xfrm>
          <a:prstGeom prst="roundRect">
            <a:avLst/>
          </a:prstGeom>
          <a:solidFill>
            <a:srgbClr val="F7F9FC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1A1D26"/>
                </a:solidFill>
              </a:defRPr>
            </a:pPr>
            <a:r>
              <a:t>UGC POOL  —  Content for own channels + paid media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621792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4748B"/>
                </a:solidFill>
                <a:latin typeface="Calibri"/>
              </a:defRPr>
            </a:pPr>
            <a:r>
              <a:t>Travel / Lifestyle   |   Food / Culture   |   Family   |   Business / Premium   |   Adventure / Nature   |   Local Micro   |   UGC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EXPERIENCE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FFFFF"/>
                </a:solidFill>
                <a:latin typeface="Calibri"/>
              </a:defRPr>
            </a:pPr>
            <a:r>
              <a:t>Proven Experience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2103120"/>
            <a:ext cx="3474720" cy="3840480"/>
          </a:xfrm>
          <a:prstGeom prst="roundRect">
            <a:avLst/>
          </a:prstGeom>
          <a:solidFill>
            <a:srgbClr val="1A133E"/>
          </a:solidFill>
          <a:ln>
            <a:solidFill>
              <a:srgbClr val="2A23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 tIns="274320"/>
          <a:lstStyle/>
          <a:p>
            <a:pPr algn="ctr">
              <a:defRPr sz="1000" b="1">
                <a:solidFill>
                  <a:srgbClr val="E4002B"/>
                </a:solidFill>
              </a:defRPr>
            </a:pPr>
            <a:r>
              <a:t>MULTINATIONAL</a:t>
            </a:r>
          </a:p>
          <a:p>
            <a:pPr algn="ctr">
              <a:spcBef>
                <a:spcPts val="1000"/>
              </a:spcBef>
              <a:defRPr sz="1600" b="1">
                <a:solidFill>
                  <a:srgbClr val="FFFFFF"/>
                </a:solidFill>
                <a:latin typeface="Calibri"/>
              </a:defRPr>
            </a:pPr>
            <a:r>
              <a:t>Multi-Country Operation</a:t>
            </a:r>
          </a:p>
          <a:p>
            <a:pPr algn="ctr">
              <a:spcBef>
                <a:spcPts val="600"/>
              </a:spcBef>
              <a:defRPr sz="1200" b="1">
                <a:solidFill>
                  <a:srgbClr val="E4002B"/>
                </a:solidFill>
                <a:latin typeface="Calibri"/>
              </a:defRPr>
            </a:pPr>
            <a:r>
              <a:t>Second consecutive year</a:t>
            </a:r>
          </a:p>
          <a:p>
            <a:pPr algn="ctr">
              <a:spcBef>
                <a:spcPts val="800"/>
              </a:spcBef>
              <a:defRPr sz="1200" b="0">
                <a:solidFill>
                  <a:srgbClr val="94A3B8"/>
                </a:solidFill>
                <a:latin typeface="Calibri"/>
              </a:defRPr>
            </a:pPr>
            <a:r>
              <a:t>Global industrial brand, 6+ countries, 30+ simultaneous active creators.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297680" y="2103120"/>
            <a:ext cx="3474720" cy="3840480"/>
          </a:xfrm>
          <a:prstGeom prst="roundRect">
            <a:avLst/>
          </a:prstGeom>
          <a:solidFill>
            <a:srgbClr val="1A133E"/>
          </a:solidFill>
          <a:ln>
            <a:solidFill>
              <a:srgbClr val="2A23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 tIns="274320"/>
          <a:lstStyle/>
          <a:p>
            <a:pPr algn="ctr">
              <a:defRPr sz="1000" b="1">
                <a:solidFill>
                  <a:srgbClr val="E4002B"/>
                </a:solidFill>
              </a:defRPr>
            </a:pPr>
            <a:r>
              <a:t>DIGITAL</a:t>
            </a:r>
          </a:p>
          <a:p>
            <a:pPr algn="ctr">
              <a:spcBef>
                <a:spcPts val="1000"/>
              </a:spcBef>
              <a:defRPr sz="1600" b="1">
                <a:solidFill>
                  <a:srgbClr val="FFFFFF"/>
                </a:solidFill>
                <a:latin typeface="Calibri"/>
              </a:defRPr>
            </a:pPr>
            <a:r>
              <a:t>TikTok from Scratch</a:t>
            </a:r>
          </a:p>
          <a:p>
            <a:pPr algn="ctr">
              <a:spcBef>
                <a:spcPts val="600"/>
              </a:spcBef>
              <a:defRPr sz="1200" b="1">
                <a:solidFill>
                  <a:srgbClr val="E4002B"/>
                </a:solidFill>
                <a:latin typeface="Calibri"/>
              </a:defRPr>
            </a:pPr>
            <a:r>
              <a:t>Global agroindustrial brand</a:t>
            </a:r>
          </a:p>
          <a:p>
            <a:pPr algn="ctr">
              <a:spcBef>
                <a:spcPts val="800"/>
              </a:spcBef>
              <a:defRPr sz="1200" b="0">
                <a:solidFill>
                  <a:srgbClr val="94A3B8"/>
                </a:solidFill>
                <a:latin typeface="Calibri"/>
              </a:defRPr>
            </a:pPr>
            <a:r>
              <a:t>Channel from 0 to 30,000+ followers, 20+ creators, 10 months.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138160" y="2103120"/>
            <a:ext cx="3474720" cy="3840480"/>
          </a:xfrm>
          <a:prstGeom prst="roundRect">
            <a:avLst/>
          </a:prstGeom>
          <a:solidFill>
            <a:srgbClr val="1A133E"/>
          </a:solidFill>
          <a:ln>
            <a:solidFill>
              <a:srgbClr val="2A23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 tIns="274320"/>
          <a:lstStyle/>
          <a:p>
            <a:pPr algn="ctr">
              <a:defRPr sz="1000" b="1">
                <a:solidFill>
                  <a:srgbClr val="E4002B"/>
                </a:solidFill>
              </a:defRPr>
            </a:pPr>
            <a:r>
              <a:t>B2B</a:t>
            </a:r>
          </a:p>
          <a:p>
            <a:pPr algn="ctr">
              <a:spcBef>
                <a:spcPts val="1000"/>
              </a:spcBef>
              <a:defRPr sz="1600" b="1">
                <a:solidFill>
                  <a:srgbClr val="FFFFFF"/>
                </a:solidFill>
                <a:latin typeface="Calibri"/>
              </a:defRPr>
            </a:pPr>
            <a:r>
              <a:t>Direct Conversion</a:t>
            </a:r>
          </a:p>
          <a:p>
            <a:pPr algn="ctr">
              <a:spcBef>
                <a:spcPts val="600"/>
              </a:spcBef>
              <a:defRPr sz="1200" b="1">
                <a:solidFill>
                  <a:srgbClr val="E4002B"/>
                </a:solidFill>
                <a:latin typeface="Calibri"/>
              </a:defRPr>
            </a:pPr>
            <a:r>
              <a:t>Second consecutive year</a:t>
            </a:r>
          </a:p>
          <a:p>
            <a:pPr algn="ctr">
              <a:spcBef>
                <a:spcPts val="800"/>
              </a:spcBef>
              <a:defRPr sz="1200" b="0">
                <a:solidFill>
                  <a:srgbClr val="94A3B8"/>
                </a:solidFill>
                <a:latin typeface="Calibri"/>
              </a:defRPr>
            </a:pPr>
            <a:r>
              <a:t>Employment platform, 15-20 influencers per campaign, 3x conversion.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D26"/>
                </a:solidFill>
                <a:latin typeface="Calibri"/>
              </a:defRPr>
            </a:pPr>
            <a:r>
              <a:t>Markets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92024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Calibri"/>
              </a:defRPr>
            </a:pPr>
            <a:r>
              <a:t>Market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874519"/>
            <a:ext cx="2560320" cy="36576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Market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74720" y="192024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Calibri"/>
              </a:defRPr>
            </a:pPr>
            <a:r>
              <a:t>Operations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3474720" y="1874519"/>
            <a:ext cx="2560320" cy="36576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Operations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92024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Calibri"/>
              </a:defRPr>
            </a:pPr>
            <a:r>
              <a:t>Billing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6217920" y="1874519"/>
            <a:ext cx="2560320" cy="36576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Billing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961120" y="192024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Calibri"/>
              </a:defRPr>
            </a:pPr>
            <a:r>
              <a:t>Network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961120" y="1874519"/>
            <a:ext cx="2560320" cy="36576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Network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2331720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100" b="1">
                <a:solidFill>
                  <a:srgbClr val="1A1D26"/>
                </a:solidFill>
              </a:defRPr>
            </a:pPr>
            <a:r>
              <a:t>Brasil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74720" y="2331720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Full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17920" y="2331720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Direct (BRL)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961120" y="2331720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Extensive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2715768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100" b="1">
                <a:solidFill>
                  <a:srgbClr val="1A1D26"/>
                </a:solidFill>
              </a:defRPr>
            </a:pPr>
            <a:r>
              <a:t>Chile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474720" y="2715768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Full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17920" y="2715768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Direct/Partner (CLP)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961120" y="2715768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Building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3099815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100" b="1">
                <a:solidFill>
                  <a:srgbClr val="1A1D26"/>
                </a:solidFill>
              </a:defRPr>
            </a:pPr>
            <a:r>
              <a:t>Colombia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474720" y="3099815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Full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217920" y="3099815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Direct/Partner (COP)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961120" y="3099815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Established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" y="3483863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100" b="1">
                <a:solidFill>
                  <a:srgbClr val="1A1D26"/>
                </a:solidFill>
              </a:defRPr>
            </a:pPr>
            <a:r>
              <a:t>Perú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474720" y="3483863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Full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17920" y="3483863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Direct/Partner (PEN)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961120" y="3483863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Established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1520" y="3867911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100" b="1">
                <a:solidFill>
                  <a:srgbClr val="1A1D26"/>
                </a:solidFill>
              </a:defRPr>
            </a:pPr>
            <a:r>
              <a:t>Argentina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474720" y="3867911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Full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217920" y="3867911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Direct/Partner (ARS)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961120" y="3867911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Established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31520" y="4251960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100" b="1">
                <a:solidFill>
                  <a:srgbClr val="1A1D26"/>
                </a:solidFill>
              </a:defRPr>
            </a:pPr>
            <a:r>
              <a:t>México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474720" y="4251960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Full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217920" y="4251960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Direct/Partner (MXN)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961120" y="4251960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Established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31520" y="4636008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100" b="1">
                <a:solidFill>
                  <a:srgbClr val="1A1D26"/>
                </a:solidFill>
              </a:defRPr>
            </a:pPr>
            <a:r>
              <a:t>Estados Unidos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474720" y="4636008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Full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217920" y="4636008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Direct/Partner (USD)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961120" y="4636008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Expanding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31520" y="5020056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100" b="1">
                <a:solidFill>
                  <a:srgbClr val="1A1D26"/>
                </a:solidFill>
              </a:defRPr>
            </a:pPr>
            <a:r>
              <a:t>Ecuador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474720" y="5020056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Available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217920" y="5020056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Via partner (USD)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961120" y="5020056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Building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31520" y="5404104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100" b="1">
                <a:solidFill>
                  <a:srgbClr val="1A1D26"/>
                </a:solidFill>
              </a:defRPr>
            </a:pPr>
            <a:r>
              <a:t>European Union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474720" y="5404104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Available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217920" y="5404104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Via partner (EUR)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961120" y="5404104"/>
            <a:ext cx="256032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Building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31520" y="5788152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100" b="1">
                <a:solidFill>
                  <a:srgbClr val="1A1D26"/>
                </a:solidFill>
              </a:defRPr>
            </a:pPr>
            <a:r>
              <a:t>Australia</a:t>
            </a:r>
          </a:p>
        </p:txBody>
      </p:sp>
      <p:sp>
        <p:nvSpPr>
          <p:cNvPr id="49" name="Rectangle 48"/>
          <p:cNvSpPr/>
          <p:nvPr/>
        </p:nvSpPr>
        <p:spPr>
          <a:xfrm>
            <a:off x="3474720" y="5788152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Available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217920" y="5788152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Via partner (AUD)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961120" y="5788152"/>
            <a:ext cx="2560320" cy="347472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0">
                <a:solidFill>
                  <a:srgbClr val="475569"/>
                </a:solidFill>
              </a:defRPr>
            </a:pPr>
            <a:r>
              <a:t>Building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5486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1A1D26"/>
                </a:solidFill>
                <a:latin typeface="Calibri"/>
              </a:defRPr>
            </a:pPr>
            <a:r>
              <a:t>Contents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1920240"/>
            <a:ext cx="548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37360" y="19202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1A1D26"/>
                </a:solidFill>
                <a:latin typeface="Calibri"/>
              </a:defRPr>
            </a:pPr>
            <a:r>
              <a:t>Our Team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359152"/>
            <a:ext cx="548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02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7360" y="2359152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1A1D26"/>
                </a:solidFill>
                <a:latin typeface="Calibri"/>
              </a:defRPr>
            </a:pPr>
            <a:r>
              <a:t>Strategic Proposal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798064"/>
            <a:ext cx="548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03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798064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1A1D26"/>
                </a:solidFill>
                <a:latin typeface="Calibri"/>
              </a:defRPr>
            </a:pPr>
            <a:r>
              <a:t>What LATAM Needs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236976"/>
            <a:ext cx="548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04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37360" y="3236976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1A1D26"/>
                </a:solidFill>
                <a:latin typeface="Calibri"/>
              </a:defRPr>
            </a:pPr>
            <a:r>
              <a:t>Operational Model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675887"/>
            <a:ext cx="548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05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37360" y="3675887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1A1D26"/>
                </a:solidFill>
                <a:latin typeface="Calibri"/>
              </a:defRPr>
            </a:pPr>
            <a:r>
              <a:t>Squad Structure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4114800"/>
            <a:ext cx="548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06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37360" y="411480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1A1D26"/>
                </a:solidFill>
                <a:latin typeface="Calibri"/>
              </a:defRPr>
            </a:pPr>
            <a:r>
              <a:t>Technology &amp; Measurement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553712"/>
            <a:ext cx="548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07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37360" y="4553712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1A1D26"/>
                </a:solidFill>
                <a:latin typeface="Calibri"/>
              </a:defRPr>
            </a:pPr>
            <a:r>
              <a:t>Proven Experience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" y="4992624"/>
            <a:ext cx="548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08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37360" y="4992624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1A1D26"/>
                </a:solidFill>
                <a:latin typeface="Calibri"/>
              </a:defRPr>
            </a:pPr>
            <a:r>
              <a:t>Economic Model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5431536"/>
            <a:ext cx="548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09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37360" y="5431536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1A1D26"/>
                </a:solidFill>
                <a:latin typeface="Calibri"/>
              </a:defRPr>
            </a:pPr>
            <a:r>
              <a:t>Commercial Terms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7280" y="5870448"/>
            <a:ext cx="548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4002B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37360" y="5870448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1A1D26"/>
                </a:solidFill>
                <a:latin typeface="Calibri"/>
              </a:defRPr>
            </a:pPr>
            <a:r>
              <a:t>Closing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2743200" y="1828800"/>
            <a:ext cx="6675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200" b="1">
                <a:solidFill>
                  <a:srgbClr val="E4002B"/>
                </a:solidFill>
                <a:latin typeface="Calibri"/>
              </a:defRPr>
            </a:pPr>
            <a:r>
              <a:t>08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3200400"/>
            <a:ext cx="85039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Calibri"/>
              </a:defRPr>
            </a:pPr>
            <a:r>
              <a:t>Economic</a:t>
            </a:r>
            <a:br/>
            <a:r>
              <a:t>Model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TRANSPARENCY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1A1D26"/>
                </a:solidFill>
                <a:latin typeface="Calibri"/>
              </a:defRPr>
            </a:pPr>
            <a:r>
              <a:t>15% Commission — Total Transparency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2286000"/>
            <a:ext cx="8686800" cy="109728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Creator Investment  ~USD 3.48M</a:t>
            </a:r>
          </a:p>
        </p:txBody>
      </p:sp>
      <p:sp>
        <p:nvSpPr>
          <p:cNvPr id="5" name="Rectangle 4"/>
          <p:cNvSpPr/>
          <p:nvPr/>
        </p:nvSpPr>
        <p:spPr>
          <a:xfrm>
            <a:off x="9418320" y="2286000"/>
            <a:ext cx="2011680" cy="109728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t>Fee 15%</a:t>
            </a:r>
            <a:br/>
            <a:r>
              <a:t>~USD 522K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332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64748B"/>
                </a:solidFill>
                <a:latin typeface="Calibri"/>
              </a:defRPr>
            </a:pPr>
            <a:r>
              <a:t>Reference: LATAM annual spend ~USD 4M (per RFP). Travel, logistics, and additional production costs do NOT generate commission.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5029200"/>
            <a:ext cx="8503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E4002B"/>
                </a:solidFill>
                <a:latin typeface="Calibri"/>
              </a:defRPr>
            </a:pPr>
            <a:r>
              <a:t>The agency earns from the commission, not the creator margin.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COSTS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FFFFF"/>
                </a:solidFill>
                <a:latin typeface="Calibri"/>
              </a:defRPr>
            </a:pPr>
            <a:r>
              <a:t>Breakdown by Campaign Type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2011680"/>
            <a:ext cx="10698480" cy="4572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5740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Calibri"/>
              </a:defRPr>
            </a:pPr>
            <a:r>
              <a:t>CAMPAIGN TYPE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0" y="205740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Calibri"/>
              </a:defRPr>
            </a:pPr>
            <a:r>
              <a:t>CREATOR INVESTMENT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49440" y="205740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Calibri"/>
              </a:defRPr>
            </a:pPr>
            <a:r>
              <a:t>FEE 15%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961120" y="20574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Calibri"/>
              </a:defRPr>
            </a:pPr>
            <a:r>
              <a:t>EST. TOTAL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2560320"/>
            <a:ext cx="10698480" cy="502920"/>
          </a:xfrm>
          <a:prstGeom prst="rect">
            <a:avLst/>
          </a:prstGeom>
          <a:solidFill>
            <a:srgbClr val="1A1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263652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Calibri"/>
              </a:defRPr>
            </a:pPr>
            <a:r>
              <a:t>Always-on (ambassadors, quarterly)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63652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Calibri"/>
              </a:defRPr>
            </a:pPr>
            <a:r>
              <a:t>USD 150K–300K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49440" y="263652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Calibri"/>
              </a:defRPr>
            </a:pPr>
            <a:r>
              <a:t>USD 22K–45K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961120" y="26365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00B4D8"/>
                </a:solidFill>
                <a:latin typeface="Calibri"/>
              </a:defRPr>
            </a:pPr>
            <a:r>
              <a:t>USD 172K–345K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3200400"/>
            <a:ext cx="10698480" cy="502920"/>
          </a:xfrm>
          <a:prstGeom prst="rect">
            <a:avLst/>
          </a:prstGeom>
          <a:solidFill>
            <a:srgbClr val="15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327660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Calibri"/>
              </a:defRPr>
            </a:pPr>
            <a:r>
              <a:t>By destination (per campaign)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54880" y="327660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Calibri"/>
              </a:defRPr>
            </a:pPr>
            <a:r>
              <a:t>USD 30K–80K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49440" y="327660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Calibri"/>
              </a:defRPr>
            </a:pPr>
            <a:r>
              <a:t>USD 4.5K–12K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961120" y="32766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00B4D8"/>
                </a:solidFill>
                <a:latin typeface="Calibri"/>
              </a:defRPr>
            </a:pPr>
            <a:r>
              <a:t>USD 34.5K–92K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1520" y="3840479"/>
            <a:ext cx="10698480" cy="502920"/>
          </a:xfrm>
          <a:prstGeom prst="rect">
            <a:avLst/>
          </a:prstGeom>
          <a:solidFill>
            <a:srgbClr val="1A1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3916679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Calibri"/>
              </a:defRPr>
            </a:pPr>
            <a:r>
              <a:t>Promotional / Seasonal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54880" y="3916679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Calibri"/>
              </a:defRPr>
            </a:pPr>
            <a:r>
              <a:t>USD 15K–40K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49440" y="3916679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Calibri"/>
              </a:defRPr>
            </a:pPr>
            <a:r>
              <a:t>USD 2.2K–6K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961120" y="3916679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00B4D8"/>
                </a:solidFill>
                <a:latin typeface="Calibri"/>
              </a:defRPr>
            </a:pPr>
            <a:r>
              <a:t>USD 17.2K–46K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" y="4480559"/>
            <a:ext cx="10698480" cy="502920"/>
          </a:xfrm>
          <a:prstGeom prst="rect">
            <a:avLst/>
          </a:prstGeom>
          <a:solidFill>
            <a:srgbClr val="15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4556759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Calibri"/>
              </a:defRPr>
            </a:pPr>
            <a:r>
              <a:t>Event / Special activation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54880" y="4556759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Calibri"/>
              </a:defRPr>
            </a:pPr>
            <a:r>
              <a:t>USD 50K–150K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49440" y="4556759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Calibri"/>
              </a:defRPr>
            </a:pPr>
            <a:r>
              <a:t>USD 7.5K–22K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961120" y="4556759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00B4D8"/>
                </a:solidFill>
                <a:latin typeface="Calibri"/>
              </a:defRPr>
            </a:pPr>
            <a:r>
              <a:t>USD 57.5K–172K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31520" y="5120640"/>
            <a:ext cx="10698480" cy="502920"/>
          </a:xfrm>
          <a:prstGeom prst="rect">
            <a:avLst/>
          </a:prstGeom>
          <a:solidFill>
            <a:srgbClr val="1A13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14400" y="519684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Calibri"/>
              </a:defRPr>
            </a:pPr>
            <a:r>
              <a:t>UGC Pool (per package)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54880" y="519684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Calibri"/>
              </a:defRPr>
            </a:pPr>
            <a:r>
              <a:t>USD 10K–25K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49440" y="519684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Calibri"/>
              </a:defRPr>
            </a:pPr>
            <a:r>
              <a:t>USD 1.5K–3.7K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961120" y="51968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00B4D8"/>
                </a:solidFill>
                <a:latin typeface="Calibri"/>
              </a:defRPr>
            </a:pPr>
            <a:r>
              <a:t>USD 11.5K–28.7K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14400" y="594360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4748B"/>
                </a:solidFill>
                <a:latin typeface="Calibri"/>
              </a:defRPr>
            </a:pPr>
            <a:r>
              <a:t>Reference: annual budget ~USD 4M (per RFP). Indicative ranges subject to actual scope. Travel and logistics billed separately without commission.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INCLUDED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FFFFF"/>
                </a:solidFill>
                <a:latin typeface="Calibri"/>
              </a:defRPr>
            </a:pPr>
            <a:r>
              <a:t>Included in Management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103120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▣  Strategy and planning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80559" y="2103120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▣  AI + human curation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2103120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▣  Full E2E management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▣  Contracting and rights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80559" y="2743200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▣  Creative briefing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0" y="2743200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▣  Content review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3383279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▣  4 proprietary technologies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80559" y="3383279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▣  Real-time dashboard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0" y="3383279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▣  Monitoring and reporting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4023359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▣  Financial management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80559" y="4023359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▣  Governance and compliance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4023359"/>
            <a:ext cx="3383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8ECF0"/>
                </a:solidFill>
                <a:latin typeface="Calibri"/>
              </a:defRPr>
            </a:pPr>
            <a:r>
              <a:t>▣  Travel coordination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TRAVEL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1A1D26"/>
                </a:solidFill>
                <a:latin typeface="Calibri"/>
              </a:defRPr>
            </a:pPr>
            <a:r>
              <a:t>Maximum Travel Rates (USD)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2286000"/>
            <a:ext cx="292608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1A1D26"/>
                </a:solidFill>
              </a:defRPr>
            </a:pPr>
          </a:p>
        </p:txBody>
      </p:sp>
      <p:sp>
        <p:nvSpPr>
          <p:cNvPr id="5" name="Rectangle 4"/>
          <p:cNvSpPr/>
          <p:nvPr/>
        </p:nvSpPr>
        <p:spPr>
          <a:xfrm>
            <a:off x="5029200" y="2286000"/>
            <a:ext cx="2926080" cy="4572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International</a:t>
            </a:r>
          </a:p>
        </p:txBody>
      </p:sp>
      <p:sp>
        <p:nvSpPr>
          <p:cNvPr id="6" name="Rectangle 5"/>
          <p:cNvSpPr/>
          <p:nvPr/>
        </p:nvSpPr>
        <p:spPr>
          <a:xfrm>
            <a:off x="8229600" y="2286000"/>
            <a:ext cx="2926080" cy="4572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Domestic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0" y="2834640"/>
            <a:ext cx="292608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400" b="0">
                <a:solidFill>
                  <a:srgbClr val="1A1D26"/>
                </a:solidFill>
              </a:defRPr>
            </a:pPr>
            <a:r>
              <a:t>Hotel per night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0" y="2834640"/>
            <a:ext cx="292608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E4002B"/>
                </a:solidFill>
              </a:defRPr>
            </a:pPr>
            <a:r>
              <a:t>$145</a:t>
            </a:r>
          </a:p>
        </p:txBody>
      </p:sp>
      <p:sp>
        <p:nvSpPr>
          <p:cNvPr id="9" name="Rectangle 8"/>
          <p:cNvSpPr/>
          <p:nvPr/>
        </p:nvSpPr>
        <p:spPr>
          <a:xfrm>
            <a:off x="8229600" y="2834640"/>
            <a:ext cx="292608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E4002B"/>
                </a:solidFill>
              </a:defRPr>
            </a:pPr>
            <a:r>
              <a:t>$110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28800" y="3383280"/>
            <a:ext cx="2926080" cy="457200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400" b="0">
                <a:solidFill>
                  <a:srgbClr val="1A1D26"/>
                </a:solidFill>
              </a:defRPr>
            </a:pPr>
            <a:r>
              <a:t>Transfer per trip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0" y="3383280"/>
            <a:ext cx="2926080" cy="457200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E4002B"/>
                </a:solidFill>
              </a:defRPr>
            </a:pPr>
            <a:r>
              <a:t>$28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229600" y="3383280"/>
            <a:ext cx="2926080" cy="457200"/>
          </a:xfrm>
          <a:prstGeom prst="rect">
            <a:avLst/>
          </a:prstGeom>
          <a:solidFill>
            <a:srgbClr val="F7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E4002B"/>
                </a:solidFill>
              </a:defRPr>
            </a:pPr>
            <a:r>
              <a:t>$28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28800" y="3931920"/>
            <a:ext cx="292608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defRPr sz="1400" b="0">
                <a:solidFill>
                  <a:srgbClr val="1A1D26"/>
                </a:solidFill>
              </a:defRPr>
            </a:pPr>
            <a:r>
              <a:t>Per diem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931920"/>
            <a:ext cx="292608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E4002B"/>
                </a:solidFill>
              </a:defRPr>
            </a:pPr>
            <a:r>
              <a:t>$65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29600" y="3931920"/>
            <a:ext cx="292608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E4002B"/>
                </a:solidFill>
              </a:defRPr>
            </a:pPr>
            <a:r>
              <a:t>$40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4572000"/>
            <a:ext cx="9418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Air tickets provided directly by LATAM. Travel costs reimbursable against receipts, with no agency commission.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TERMS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FFFFF"/>
                </a:solidFill>
                <a:latin typeface="Calibri"/>
              </a:defRPr>
            </a:pPr>
            <a:r>
              <a:t>Full Acceptance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01168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8ECF0"/>
                </a:solidFill>
                <a:latin typeface="Calibri"/>
              </a:defRPr>
            </a:pPr>
            <a:r>
              <a:t>90-day payment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201168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51460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8ECF0"/>
                </a:solidFill>
                <a:latin typeface="Calibri"/>
              </a:defRPr>
            </a:pPr>
            <a:r>
              <a:t>Monthly post-service billing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251460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01752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8ECF0"/>
                </a:solidFill>
                <a:latin typeface="Calibri"/>
              </a:defRPr>
            </a:pPr>
            <a:r>
              <a:t>LATAM standard contract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0" y="30175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35204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8ECF0"/>
                </a:solidFill>
                <a:latin typeface="Calibri"/>
              </a:defRPr>
            </a:pPr>
            <a:r>
              <a:t>2 years, renewable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0" y="352044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402336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8ECF0"/>
                </a:solidFill>
                <a:latin typeface="Calibri"/>
              </a:defRPr>
            </a:pPr>
            <a:r>
              <a:t>LATAM termination: 30 days, no penalty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01200" y="402336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52628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8ECF0"/>
                </a:solidFill>
                <a:latin typeface="Calibri"/>
              </a:defRPr>
            </a:pPr>
            <a:r>
              <a:t>No price adjustment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0" y="452628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502920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8ECF0"/>
                </a:solidFill>
                <a:latin typeface="Calibri"/>
              </a:defRPr>
            </a:pPr>
            <a:r>
              <a:t>4+ years seniority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0" y="502920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553212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8ECF0"/>
                </a:solidFill>
                <a:latin typeface="Calibri"/>
              </a:defRPr>
            </a:pPr>
            <a:r>
              <a:t>Anti-corruption (FCPA, UK Bribery Act)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601200" y="553212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60350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8ECF0"/>
                </a:solidFill>
                <a:latin typeface="Calibri"/>
              </a:defRPr>
            </a:pPr>
            <a:r>
              <a:t>LATAM Code of Conduct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601200" y="603504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CHECKLIST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1A1D26"/>
                </a:solidFill>
                <a:latin typeface="Calibri"/>
              </a:defRPr>
            </a:pPr>
            <a:r>
              <a:t>RFP Compliance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92024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192024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1D26"/>
                </a:solidFill>
                <a:latin typeface="Calibri"/>
              </a:defRPr>
            </a:pPr>
            <a:r>
              <a:t>Cover letter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37760" y="1920240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4748B"/>
                </a:solidFill>
                <a:latin typeface="Calibri"/>
              </a:defRPr>
            </a:pPr>
            <a:r>
              <a:t>Slide 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09359" y="192024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66559" y="192024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1D26"/>
                </a:solidFill>
                <a:latin typeface="Calibri"/>
              </a:defRPr>
            </a:pPr>
            <a:r>
              <a:t>Company presentation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599" y="1920240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4748B"/>
                </a:solidFill>
                <a:latin typeface="Calibri"/>
              </a:defRPr>
            </a:pPr>
            <a:r>
              <a:t>Slides 4-5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246888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8720" y="24688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1D26"/>
                </a:solidFill>
                <a:latin typeface="Calibri"/>
              </a:defRPr>
            </a:pPr>
            <a:r>
              <a:t>Strategic proposal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37760" y="2468880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4748B"/>
                </a:solidFill>
                <a:latin typeface="Calibri"/>
              </a:defRPr>
            </a:pPr>
            <a:r>
              <a:t>Slides 6-14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09359" y="246888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66559" y="246888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1D26"/>
                </a:solidFill>
                <a:latin typeface="Calibri"/>
              </a:defRPr>
            </a:pPr>
            <a:r>
              <a:t>Operational model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599" y="2468880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4748B"/>
                </a:solidFill>
                <a:latin typeface="Calibri"/>
              </a:defRPr>
            </a:pPr>
            <a:r>
              <a:t>Slides 15-19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301752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88720" y="301752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1D26"/>
                </a:solidFill>
                <a:latin typeface="Calibri"/>
              </a:defRPr>
            </a:pPr>
            <a:r>
              <a:t>Proprietary technology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7760" y="3017520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4748B"/>
                </a:solidFill>
                <a:latin typeface="Calibri"/>
              </a:defRPr>
            </a:pPr>
            <a:r>
              <a:t>Slides 20-21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59" y="301752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766559" y="301752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1D26"/>
                </a:solidFill>
                <a:latin typeface="Calibri"/>
              </a:defRPr>
            </a:pPr>
            <a:r>
              <a:t>29 stages + SLAs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599" y="3017520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4748B"/>
                </a:solidFill>
                <a:latin typeface="Calibri"/>
              </a:defRPr>
            </a:pPr>
            <a:r>
              <a:t>Slide 22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356616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88720" y="356616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1D26"/>
                </a:solidFill>
                <a:latin typeface="Calibri"/>
              </a:defRPr>
            </a:pPr>
            <a:r>
              <a:t>Governance &amp; compliance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37760" y="3566160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4748B"/>
                </a:solidFill>
                <a:latin typeface="Calibri"/>
              </a:defRPr>
            </a:pPr>
            <a:r>
              <a:t>Slide 23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09359" y="356616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66559" y="356616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1D26"/>
                </a:solidFill>
                <a:latin typeface="Calibri"/>
              </a:defRPr>
            </a:pPr>
            <a:r>
              <a:t>Influence OS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515599" y="3566160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4748B"/>
                </a:solidFill>
                <a:latin typeface="Calibri"/>
              </a:defRPr>
            </a:pPr>
            <a:r>
              <a:t>Slides 25-26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411480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188720" y="411480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1D26"/>
                </a:solidFill>
                <a:latin typeface="Calibri"/>
              </a:defRPr>
            </a:pPr>
            <a:r>
              <a:t>Creator ecosystem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37760" y="4114800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4748B"/>
                </a:solidFill>
                <a:latin typeface="Calibri"/>
              </a:defRPr>
            </a:pPr>
            <a:r>
              <a:t>Slide 27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309359" y="411480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766559" y="411480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1D26"/>
                </a:solidFill>
                <a:latin typeface="Calibri"/>
              </a:defRPr>
            </a:pPr>
            <a:r>
              <a:t>Proven experience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515599" y="4114800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4748B"/>
                </a:solidFill>
                <a:latin typeface="Calibri"/>
              </a:defRPr>
            </a:pPr>
            <a:r>
              <a:t>Slide 28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20" y="466344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188720" y="466344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1D26"/>
                </a:solidFill>
                <a:latin typeface="Calibri"/>
              </a:defRPr>
            </a:pPr>
            <a:r>
              <a:t>Market coverage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937760" y="4663440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4748B"/>
                </a:solidFill>
                <a:latin typeface="Calibri"/>
              </a:defRPr>
            </a:pPr>
            <a:r>
              <a:t>Slide 29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309359" y="466344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766559" y="466344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1D26"/>
                </a:solidFill>
                <a:latin typeface="Calibri"/>
              </a:defRPr>
            </a:pPr>
            <a:r>
              <a:t>Economic model + costs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515599" y="4663440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4748B"/>
                </a:solidFill>
                <a:latin typeface="Calibri"/>
              </a:defRPr>
            </a:pPr>
            <a:r>
              <a:t>Slides 31-32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31520" y="5212079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188720" y="5212079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1D26"/>
                </a:solidFill>
                <a:latin typeface="Calibri"/>
              </a:defRPr>
            </a:pPr>
            <a:r>
              <a:t>Travel and rates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937760" y="5212079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4748B"/>
                </a:solidFill>
                <a:latin typeface="Calibri"/>
              </a:defRPr>
            </a:pPr>
            <a:r>
              <a:t>Slide 34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309359" y="5212079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766559" y="5212079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1D26"/>
                </a:solidFill>
                <a:latin typeface="Calibri"/>
              </a:defRPr>
            </a:pPr>
            <a:r>
              <a:t>Commercial terms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515599" y="5212079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4748B"/>
                </a:solidFill>
                <a:latin typeface="Calibri"/>
              </a:defRPr>
            </a:pPr>
            <a:r>
              <a:t>Slide 35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31520" y="576072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4002B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188720" y="576072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1D26"/>
                </a:solidFill>
                <a:latin typeface="Calibri"/>
              </a:defRPr>
            </a:pPr>
            <a:r>
              <a:t>Measurement &amp; ROI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937760" y="5760720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4748B"/>
                </a:solidFill>
                <a:latin typeface="Calibri"/>
              </a:defRPr>
            </a:pPr>
            <a:r>
              <a:t>Slide 21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645920"/>
            <a:ext cx="9418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94A3B8"/>
                </a:solidFill>
                <a:latin typeface="Calibri"/>
              </a:defRPr>
            </a:pPr>
            <a:r>
              <a:t>There's no shortage of influencers.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286000"/>
            <a:ext cx="9418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94A3B8"/>
                </a:solidFill>
                <a:latin typeface="Calibri"/>
              </a:defRPr>
            </a:pPr>
            <a:r>
              <a:t>There's no shortage of destinations.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017520"/>
            <a:ext cx="9418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Calibri"/>
              </a:defRPr>
            </a:pPr>
            <a:r>
              <a:t>What's missing is regional structure.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3931920"/>
            <a:ext cx="9418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E4002B"/>
                </a:solidFill>
                <a:latin typeface="Calibri"/>
              </a:defRPr>
            </a:pPr>
            <a:r>
              <a:t>We deliver it.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0" y="5303520"/>
            <a:ext cx="7589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94A3B8"/>
                </a:solidFill>
                <a:latin typeface="Calibri"/>
              </a:defRPr>
            </a:pPr>
            <a:r>
              <a:t>Validation   →   Onboarding   →   First Cycle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828800"/>
            <a:ext cx="9418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6400" b="1">
                <a:solidFill>
                  <a:srgbClr val="FFFFFF"/>
                </a:solidFill>
                <a:latin typeface="Calibri"/>
              </a:defRPr>
            </a:pPr>
            <a:r>
              <a:t>Thank you.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3474720"/>
            <a:ext cx="85039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0">
                <a:solidFill>
                  <a:srgbClr val="94A3B8"/>
                </a:solidFill>
                <a:latin typeface="Calibri"/>
              </a:defRPr>
            </a:pPr>
            <a:r>
              <a:t>We are available for presentations, technology platform demonstrations, or any clarification the evaluation team may require.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0" y="5029200"/>
            <a:ext cx="4846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64748B"/>
                </a:solidFill>
                <a:latin typeface="Calibri"/>
              </a:defRPr>
            </a:pPr>
            <a:r>
              <a:t>contacto@trendsoninfluence.com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5943600"/>
            <a:ext cx="6675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4748B"/>
                </a:solidFill>
                <a:latin typeface="Calibri"/>
              </a:defRPr>
            </a:pPr>
            <a:r>
              <a:t>Files available for ARIBA: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6309360"/>
            <a:ext cx="8503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Calibri"/>
              </a:defRPr>
            </a:pPr>
            <a:r>
              <a:t>Presentation (PPTX)   |   Full proposal (PDF)   |   ZIP package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WHO WE ARE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Trends On Influence:</a:t>
            </a:r>
            <a:br/>
            <a:r>
              <a:t>Technology + Influence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71600" y="3200400"/>
            <a:ext cx="2011680" cy="1097280"/>
          </a:xfrm>
          <a:prstGeom prst="roundRect">
            <a:avLst/>
          </a:prstGeom>
          <a:solidFill>
            <a:srgbClr val="1A133E"/>
          </a:solidFill>
          <a:ln>
            <a:solidFill>
              <a:srgbClr val="2A23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Trend Hunting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931920" y="3200400"/>
            <a:ext cx="2011680" cy="1097280"/>
          </a:xfrm>
          <a:prstGeom prst="roundRect">
            <a:avLst/>
          </a:prstGeom>
          <a:solidFill>
            <a:srgbClr val="1A133E"/>
          </a:solidFill>
          <a:ln>
            <a:solidFill>
              <a:srgbClr val="2A23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Intelligence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92240" y="3200400"/>
            <a:ext cx="2011680" cy="1097280"/>
          </a:xfrm>
          <a:prstGeom prst="roundRect">
            <a:avLst/>
          </a:prstGeom>
          <a:solidFill>
            <a:srgbClr val="1A133E"/>
          </a:solidFill>
          <a:ln>
            <a:solidFill>
              <a:srgbClr val="2A23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Management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052559" y="3200400"/>
            <a:ext cx="2011680" cy="1097280"/>
          </a:xfrm>
          <a:prstGeom prst="roundRect">
            <a:avLst/>
          </a:prstGeom>
          <a:solidFill>
            <a:srgbClr val="1A133E"/>
          </a:solidFill>
          <a:ln>
            <a:solidFill>
              <a:srgbClr val="2A23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Data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0" y="5029200"/>
            <a:ext cx="7589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4 proprietary technologies in production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TEAM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D26"/>
                </a:solidFill>
                <a:latin typeface="Calibri"/>
              </a:defRPr>
            </a:pPr>
            <a:r>
              <a:t>LATAM Team Structure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2011680"/>
            <a:ext cx="3291840" cy="274320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 tIns="274320"/>
          <a:lstStyle/>
          <a:p>
            <a:pPr algn="ctr">
              <a:defRPr sz="1800" b="1">
                <a:solidFill>
                  <a:srgbClr val="1A1D26"/>
                </a:solidFill>
              </a:defRPr>
            </a:pPr>
            <a:r>
              <a:t>Marina Tatit</a:t>
            </a:r>
          </a:p>
          <a:p>
            <a:pPr algn="ctr">
              <a:spcBef>
                <a:spcPts val="600"/>
              </a:spcBef>
              <a:defRPr sz="1100" b="1">
                <a:solidFill>
                  <a:srgbClr val="E4002B"/>
                </a:solidFill>
                <a:latin typeface="Calibri"/>
              </a:defRPr>
            </a:pPr>
            <a:r>
              <a:t>CEO</a:t>
            </a:r>
          </a:p>
          <a:p>
            <a:pPr algn="ctr">
              <a:spcBef>
                <a:spcPts val="1200"/>
              </a:spcBef>
              <a:defRPr sz="1200" b="0">
                <a:solidFill>
                  <a:srgbClr val="64748B"/>
                </a:solidFill>
                <a:latin typeface="Calibri"/>
              </a:defRPr>
            </a:pPr>
            <a:r>
              <a:t>Strategic leadership, LATAM relationship, macro vision, governance.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480559" y="2011680"/>
            <a:ext cx="3291840" cy="274320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 tIns="274320"/>
          <a:lstStyle/>
          <a:p>
            <a:pPr algn="ctr">
              <a:defRPr sz="1800" b="1">
                <a:solidFill>
                  <a:srgbClr val="1A1D26"/>
                </a:solidFill>
              </a:defRPr>
            </a:pPr>
            <a:r>
              <a:t>Yann</a:t>
            </a:r>
          </a:p>
          <a:p>
            <a:pPr algn="ctr">
              <a:spcBef>
                <a:spcPts val="600"/>
              </a:spcBef>
              <a:defRPr sz="1100" b="1">
                <a:solidFill>
                  <a:srgbClr val="E4002B"/>
                </a:solidFill>
                <a:latin typeface="Calibri"/>
              </a:defRPr>
            </a:pPr>
            <a:r>
              <a:t>CCO</a:t>
            </a:r>
          </a:p>
          <a:p>
            <a:pPr algn="ctr">
              <a:spcBef>
                <a:spcPts val="1200"/>
              </a:spcBef>
              <a:defRPr sz="1200" b="0">
                <a:solidFill>
                  <a:srgbClr val="64748B"/>
                </a:solidFill>
                <a:latin typeface="Calibri"/>
              </a:defRPr>
            </a:pPr>
            <a:r>
              <a:t>Creative direction, content strategy, creator curation.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0" y="2011680"/>
            <a:ext cx="3291840" cy="274320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2880" rIns="182880" tIns="274320"/>
          <a:lstStyle/>
          <a:p>
            <a:pPr algn="ctr">
              <a:defRPr sz="1800" b="1">
                <a:solidFill>
                  <a:srgbClr val="1A1D26"/>
                </a:solidFill>
              </a:defRPr>
            </a:pPr>
            <a:r>
              <a:t>Matheus</a:t>
            </a:r>
          </a:p>
          <a:p>
            <a:pPr algn="ctr">
              <a:spcBef>
                <a:spcPts val="600"/>
              </a:spcBef>
              <a:defRPr sz="1100" b="1">
                <a:solidFill>
                  <a:srgbClr val="E4002B"/>
                </a:solidFill>
                <a:latin typeface="Calibri"/>
              </a:defRPr>
            </a:pPr>
            <a:r>
              <a:t>CPO &amp; CAIO</a:t>
            </a:r>
          </a:p>
          <a:p>
            <a:pPr algn="ctr">
              <a:spcBef>
                <a:spcPts val="1200"/>
              </a:spcBef>
              <a:defRPr sz="1200" b="0">
                <a:solidFill>
                  <a:srgbClr val="64748B"/>
                </a:solidFill>
                <a:latin typeface="Calibri"/>
              </a:defRPr>
            </a:pPr>
            <a:r>
              <a:t>Product, technology, artificial intelligence, proprietary platforms.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30352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475569"/>
                </a:solidFill>
                <a:latin typeface="Calibri"/>
              </a:defRPr>
            </a:pPr>
            <a:r>
              <a:t>Operations Team — 20+ dedicated specialists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5760720"/>
            <a:ext cx="9418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4748B"/>
                </a:solidFill>
                <a:latin typeface="Calibri"/>
              </a:defRPr>
            </a:pPr>
            <a:r>
              <a:t>Team scales based on active campaign volume per market. No headcount charge, commission-based.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2743200" y="1828800"/>
            <a:ext cx="6675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200" b="1">
                <a:solidFill>
                  <a:srgbClr val="E4002B"/>
                </a:solidFill>
                <a:latin typeface="Calibri"/>
              </a:defRPr>
            </a:pPr>
            <a: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3200400"/>
            <a:ext cx="85039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Calibri"/>
              </a:defRPr>
            </a:pPr>
            <a:r>
              <a:t>Strategic</a:t>
            </a:r>
            <a:br/>
            <a:r>
              <a:t>Proposal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THE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D26"/>
                </a:solidFill>
                <a:latin typeface="Calibri"/>
              </a:defRPr>
            </a:pPr>
            <a:r>
              <a:t>What LATAM Needs to Solve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2011680"/>
            <a:ext cx="5212080" cy="411480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74320" tIns="274320"/>
          <a:lstStyle/>
          <a:p>
            <a:pPr algn="ctr">
              <a:defRPr sz="1200" b="1">
                <a:solidFill>
                  <a:srgbClr val="E4002B"/>
                </a:solidFill>
              </a:defRPr>
            </a:pPr>
            <a:r>
              <a:t>RFP SCOPE</a:t>
            </a:r>
          </a:p>
          <a:p>
            <a:pPr algn="l">
              <a:spcBef>
                <a:spcPts val="800"/>
              </a:spcBef>
              <a:defRPr sz="1300" b="0">
                <a:solidFill>
                  <a:srgbClr val="1A1D26"/>
                </a:solidFill>
                <a:latin typeface="Calibri"/>
              </a:defRPr>
            </a:pPr>
            <a:r>
              <a:t>  •  Campaigns across multiple simultaneous markets</a:t>
            </a:r>
          </a:p>
          <a:p>
            <a:pPr algn="l">
              <a:spcBef>
                <a:spcPts val="800"/>
              </a:spcBef>
              <a:defRPr sz="1300" b="0">
                <a:solidFill>
                  <a:srgbClr val="1A1D26"/>
                </a:solidFill>
                <a:latin typeface="Calibri"/>
              </a:defRPr>
            </a:pPr>
            <a:r>
              <a:t>  •  End-to-end influencer management</a:t>
            </a:r>
          </a:p>
          <a:p>
            <a:pPr algn="l">
              <a:spcBef>
                <a:spcPts val="800"/>
              </a:spcBef>
              <a:defRPr sz="1300" b="0">
                <a:solidFill>
                  <a:srgbClr val="1A1D26"/>
                </a:solidFill>
                <a:latin typeface="Calibri"/>
              </a:defRPr>
            </a:pPr>
            <a:r>
              <a:t>  •  Travel and experiences with creators</a:t>
            </a:r>
          </a:p>
          <a:p>
            <a:pPr algn="l">
              <a:spcBef>
                <a:spcPts val="800"/>
              </a:spcBef>
              <a:defRPr sz="1300" b="0">
                <a:solidFill>
                  <a:srgbClr val="1A1D26"/>
                </a:solidFill>
                <a:latin typeface="Calibri"/>
              </a:defRPr>
            </a:pPr>
            <a:r>
              <a:t>  •  Coordinated Paid + Organic</a:t>
            </a:r>
          </a:p>
          <a:p>
            <a:pPr algn="l">
              <a:spcBef>
                <a:spcPts val="800"/>
              </a:spcBef>
              <a:defRPr sz="1300" b="0">
                <a:solidFill>
                  <a:srgbClr val="1A1D26"/>
                </a:solidFill>
                <a:latin typeface="Calibri"/>
              </a:defRPr>
            </a:pPr>
            <a:r>
              <a:t>  •  Rights, contracts, and logistics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217920" y="2011680"/>
            <a:ext cx="5212080" cy="4114800"/>
          </a:xfrm>
          <a:prstGeom prst="round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74320" tIns="274320"/>
          <a:lstStyle/>
          <a:p>
            <a:pPr algn="ctr">
              <a:defRPr sz="1200" b="1">
                <a:solidFill>
                  <a:srgbClr val="FFB800"/>
                </a:solidFill>
              </a:defRPr>
            </a:pPr>
            <a:r>
              <a:t>IMPLICIT CHALLENGES</a:t>
            </a:r>
          </a:p>
          <a:p>
            <a:pPr algn="l">
              <a:spcBef>
                <a:spcPts val="800"/>
              </a:spcBef>
              <a:defRPr sz="1300" b="0">
                <a:solidFill>
                  <a:srgbClr val="1A1D26"/>
                </a:solidFill>
                <a:latin typeface="Calibri"/>
              </a:defRPr>
            </a:pPr>
            <a:r>
              <a:t>  •  Multiple internal teams (Branding, Growth, Loyalty, LATAM Pass)</a:t>
            </a:r>
          </a:p>
          <a:p>
            <a:pPr algn="l">
              <a:spcBef>
                <a:spcPts val="800"/>
              </a:spcBef>
              <a:defRPr sz="1300" b="0">
                <a:solidFill>
                  <a:srgbClr val="1A1D26"/>
                </a:solidFill>
                <a:latin typeface="Calibri"/>
              </a:defRPr>
            </a:pPr>
            <a:r>
              <a:t>  •  Global brand consistency with local relevance</a:t>
            </a:r>
          </a:p>
          <a:p>
            <a:pPr algn="l">
              <a:spcBef>
                <a:spcPts val="800"/>
              </a:spcBef>
              <a:defRPr sz="1300" b="0">
                <a:solidFill>
                  <a:srgbClr val="1A1D26"/>
                </a:solidFill>
                <a:latin typeface="Calibri"/>
              </a:defRPr>
            </a:pPr>
            <a:r>
              <a:t>  •  Standardized multi-market reporting and measurement</a:t>
            </a:r>
          </a:p>
          <a:p>
            <a:pPr algn="l">
              <a:spcBef>
                <a:spcPts val="800"/>
              </a:spcBef>
              <a:defRPr sz="1300" b="0">
                <a:solidFill>
                  <a:srgbClr val="1A1D26"/>
                </a:solidFill>
                <a:latin typeface="Calibri"/>
              </a:defRPr>
            </a:pPr>
            <a:r>
              <a:t>  •  Regulatory compliance by country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THE OPPORTUNITY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828800"/>
            <a:ext cx="9418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94A3B8"/>
                </a:solidFill>
                <a:latin typeface="Calibri"/>
              </a:defRPr>
            </a:pPr>
            <a:r>
              <a:t>The opportunity is open.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560320"/>
            <a:ext cx="9418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  <a:latin typeface="Calibri"/>
              </a:defRPr>
            </a:pPr>
            <a:r>
              <a:t>But it demands structure.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3657600"/>
            <a:ext cx="7589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94A3B8"/>
                </a:solidFill>
                <a:latin typeface="Calibri"/>
              </a:defRPr>
            </a:pPr>
            <a:r>
              <a:t>•  Coordinated regional operations across multiple countries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0" y="4114800"/>
            <a:ext cx="7589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94A3B8"/>
                </a:solidFill>
                <a:latin typeface="Calibri"/>
              </a:defRPr>
            </a:pPr>
            <a:r>
              <a:t>•  LATAM brand consistency in every market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0" y="4572000"/>
            <a:ext cx="7589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94A3B8"/>
                </a:solidFill>
                <a:latin typeface="Calibri"/>
              </a:defRPr>
            </a:pPr>
            <a:r>
              <a:t>•  Local content and creator adaptation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0" y="5029200"/>
            <a:ext cx="7589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94A3B8"/>
                </a:solidFill>
                <a:latin typeface="Calibri"/>
              </a:defRPr>
            </a:pPr>
            <a:r>
              <a:t>•  Real-time intelligence and measurement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4002B"/>
                </a:solidFill>
                <a:latin typeface="Calibri"/>
              </a:defRPr>
            </a:pPr>
            <a:r>
              <a:t>THE CHALLENGE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1D26"/>
                </a:solidFill>
                <a:latin typeface="Calibri"/>
              </a:defRPr>
            </a:pPr>
            <a:r>
              <a:t>Three Dimensions of a Single Challenge</a:t>
            </a:r>
          </a:p>
        </p:txBody>
      </p:sp>
      <p:sp>
        <p:nvSpPr>
          <p:cNvPr id="4" name="Oval 3"/>
          <p:cNvSpPr/>
          <p:nvPr/>
        </p:nvSpPr>
        <p:spPr>
          <a:xfrm>
            <a:off x="4937760" y="2286000"/>
            <a:ext cx="2286000" cy="2286000"/>
          </a:xfrm>
          <a:prstGeom prst="ellipse">
            <a:avLst/>
          </a:prstGeom>
          <a:solidFill>
            <a:srgbClr val="F7F9FC"/>
          </a:solidFill>
          <a:ln w="25400">
            <a:solidFill>
              <a:srgbClr val="E400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2000"/>
              </a:spcBef>
              <a:defRPr sz="1100" b="1">
                <a:solidFill>
                  <a:srgbClr val="1A1D26"/>
                </a:solidFill>
              </a:defRPr>
            </a:pPr>
            <a:r>
              <a:t>GOVERNANCE</a:t>
            </a:r>
            <a:br/>
            <a:r>
              <a:t>Regional</a:t>
            </a:r>
          </a:p>
        </p:txBody>
      </p:sp>
      <p:sp>
        <p:nvSpPr>
          <p:cNvPr id="5" name="Oval 4"/>
          <p:cNvSpPr/>
          <p:nvPr/>
        </p:nvSpPr>
        <p:spPr>
          <a:xfrm>
            <a:off x="3200400" y="4114800"/>
            <a:ext cx="2286000" cy="2286000"/>
          </a:xfrm>
          <a:prstGeom prst="ellipse">
            <a:avLst/>
          </a:prstGeom>
          <a:solidFill>
            <a:srgbClr val="F7F9FC"/>
          </a:solidFill>
          <a:ln w="25400">
            <a:solidFill>
              <a:srgbClr val="00B4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2000"/>
              </a:spcBef>
              <a:defRPr sz="1100" b="1">
                <a:solidFill>
                  <a:srgbClr val="1A1D26"/>
                </a:solidFill>
              </a:defRPr>
            </a:pPr>
            <a:r>
              <a:t>INTELLIGENCE</a:t>
            </a:r>
            <a:br/>
            <a:r>
              <a:t>Of creators</a:t>
            </a:r>
          </a:p>
        </p:txBody>
      </p:sp>
      <p:sp>
        <p:nvSpPr>
          <p:cNvPr id="6" name="Oval 5"/>
          <p:cNvSpPr/>
          <p:nvPr/>
        </p:nvSpPr>
        <p:spPr>
          <a:xfrm>
            <a:off x="6675120" y="4114800"/>
            <a:ext cx="2286000" cy="2286000"/>
          </a:xfrm>
          <a:prstGeom prst="ellipse">
            <a:avLst/>
          </a:prstGeom>
          <a:solidFill>
            <a:srgbClr val="F7F9FC"/>
          </a:solidFill>
          <a:ln w="25400">
            <a:solidFill>
              <a:srgbClr val="FFB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spcBef>
                <a:spcPts val="2000"/>
              </a:spcBef>
              <a:defRPr sz="1100" b="1">
                <a:solidFill>
                  <a:srgbClr val="1A1D26"/>
                </a:solidFill>
              </a:defRPr>
            </a:pPr>
            <a:r>
              <a:t>EXECUTION</a:t>
            </a:r>
            <a:br/>
            <a:r>
              <a:t>Travel + content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212080" y="3840480"/>
            <a:ext cx="1737360" cy="822960"/>
          </a:xfrm>
          <a:prstGeom prst="round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ECOSYSTEM</a:t>
            </a:r>
            <a:br/>
            <a:r>
              <a:t>LATAM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